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76"/>
  </p:notesMasterIdLst>
  <p:sldIdLst>
    <p:sldId id="256" r:id="rId2"/>
    <p:sldId id="307" r:id="rId3"/>
    <p:sldId id="259" r:id="rId4"/>
    <p:sldId id="308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30" r:id="rId25"/>
    <p:sldId id="329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44" r:id="rId40"/>
    <p:sldId id="345" r:id="rId41"/>
    <p:sldId id="346" r:id="rId42"/>
    <p:sldId id="347" r:id="rId43"/>
    <p:sldId id="348" r:id="rId44"/>
    <p:sldId id="349" r:id="rId45"/>
    <p:sldId id="350" r:id="rId46"/>
    <p:sldId id="351" r:id="rId47"/>
    <p:sldId id="352" r:id="rId48"/>
    <p:sldId id="353" r:id="rId49"/>
    <p:sldId id="354" r:id="rId50"/>
    <p:sldId id="356" r:id="rId51"/>
    <p:sldId id="357" r:id="rId52"/>
    <p:sldId id="358" r:id="rId53"/>
    <p:sldId id="359" r:id="rId54"/>
    <p:sldId id="360" r:id="rId55"/>
    <p:sldId id="361" r:id="rId56"/>
    <p:sldId id="362" r:id="rId57"/>
    <p:sldId id="363" r:id="rId58"/>
    <p:sldId id="364" r:id="rId59"/>
    <p:sldId id="365" r:id="rId60"/>
    <p:sldId id="366" r:id="rId61"/>
    <p:sldId id="367" r:id="rId62"/>
    <p:sldId id="368" r:id="rId63"/>
    <p:sldId id="369" r:id="rId64"/>
    <p:sldId id="370" r:id="rId65"/>
    <p:sldId id="371" r:id="rId66"/>
    <p:sldId id="372" r:id="rId67"/>
    <p:sldId id="373" r:id="rId68"/>
    <p:sldId id="374" r:id="rId69"/>
    <p:sldId id="375" r:id="rId70"/>
    <p:sldId id="376" r:id="rId71"/>
    <p:sldId id="377" r:id="rId72"/>
    <p:sldId id="378" r:id="rId73"/>
    <p:sldId id="379" r:id="rId74"/>
    <p:sldId id="380" r:id="rId7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21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4EFE5-6DBF-4D78-811B-EBA409161D29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39772-00D5-4EDE-BCFB-BB0BEA495E4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408BF1-94F9-4D31-9AF4-5DD78B09402F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5C5204-3A9A-46DB-B62E-4F709A61821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357430"/>
            <a:ext cx="8329642" cy="2286016"/>
          </a:xfrm>
        </p:spPr>
        <p:txBody>
          <a:bodyPr>
            <a:noAutofit/>
          </a:bodyPr>
          <a:lstStyle/>
          <a:p>
            <a:pPr algn="ctr"/>
            <a:r>
              <a:rPr lang="uk-UA" sz="7200" dirty="0" smtClean="0"/>
              <a:t> Основні форми аудиторних навчальних занять </a:t>
            </a:r>
            <a:endParaRPr lang="ru-RU" sz="7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643446"/>
            <a:ext cx="8115328" cy="1009092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972584" cy="1081838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Основними формами аудиторних навчальних занять є: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uk-UA" sz="3200" b="1" i="1" dirty="0" smtClean="0"/>
              <a:t>- лекція;</a:t>
            </a:r>
            <a:endParaRPr lang="ru-RU" sz="3200" b="1" dirty="0" smtClean="0"/>
          </a:p>
          <a:p>
            <a:pPr>
              <a:lnSpc>
                <a:spcPct val="150000"/>
              </a:lnSpc>
            </a:pPr>
            <a:r>
              <a:rPr lang="uk-UA" sz="3200" b="1" i="1" dirty="0" smtClean="0"/>
              <a:t> - семінар; </a:t>
            </a:r>
            <a:endParaRPr lang="ru-RU" sz="3200" b="1" dirty="0" smtClean="0"/>
          </a:p>
          <a:p>
            <a:pPr>
              <a:lnSpc>
                <a:spcPct val="150000"/>
              </a:lnSpc>
            </a:pPr>
            <a:r>
              <a:rPr lang="uk-UA" sz="3200" b="1" i="1" dirty="0" smtClean="0"/>
              <a:t>- практикуми; </a:t>
            </a:r>
            <a:endParaRPr lang="ru-RU" sz="3200" b="1" dirty="0" smtClean="0"/>
          </a:p>
          <a:p>
            <a:pPr>
              <a:lnSpc>
                <a:spcPct val="150000"/>
              </a:lnSpc>
            </a:pPr>
            <a:r>
              <a:rPr lang="uk-UA" sz="3200" b="1" i="1" dirty="0" smtClean="0"/>
              <a:t>- лабораторні </a:t>
            </a:r>
            <a:r>
              <a:rPr lang="uk-UA" sz="3200" b="1" i="1" dirty="0" smtClean="0"/>
              <a:t>заняття.</a:t>
            </a:r>
            <a:endParaRPr lang="ru-RU" sz="32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57364"/>
            <a:ext cx="8229600" cy="1143000"/>
          </a:xfrm>
        </p:spPr>
        <p:txBody>
          <a:bodyPr/>
          <a:lstStyle/>
          <a:p>
            <a:r>
              <a:rPr lang="ru-RU" b="1" dirty="0" err="1" smtClean="0"/>
              <a:t>Лекція</a:t>
            </a:r>
            <a:r>
              <a:rPr lang="ru-RU" dirty="0" smtClean="0"/>
              <a:t> ( </a:t>
            </a:r>
            <a:r>
              <a:rPr lang="ru-RU" sz="2400" dirty="0" err="1" smtClean="0"/>
              <a:t>від</a:t>
            </a:r>
            <a:r>
              <a:rPr lang="ru-RU" sz="2800" dirty="0" smtClean="0"/>
              <a:t>. </a:t>
            </a:r>
            <a:r>
              <a:rPr lang="ru-RU" sz="2800" dirty="0" err="1" smtClean="0"/>
              <a:t>латинського</a:t>
            </a:r>
            <a:r>
              <a:rPr lang="ru-RU" sz="2800" dirty="0" smtClean="0"/>
              <a:t> </a:t>
            </a:r>
            <a:r>
              <a:rPr lang="ru-RU" dirty="0" err="1" smtClean="0"/>
              <a:t>lectio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00504"/>
            <a:ext cx="7543824" cy="232409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Основні типи лекційних занять: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 smtClean="0"/>
              <a:t>вступна </a:t>
            </a:r>
            <a:r>
              <a:rPr lang="uk-UA" b="1" i="1" dirty="0" smtClean="0"/>
              <a:t>лекція; 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проблемна лекція; 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тематична лекція з елементами евристичної бесіди;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лекція з елементами проблемних ситуацій;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лекція з використанням ЕОМ і ТЗН; 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лекція з використанням реферативних робіт студентів;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оглядова лекція.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Основні вимоги до лекції </a:t>
            </a:r>
            <a:r>
              <a:rPr lang="uk-UA" b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8658196" cy="5857892"/>
          </a:xfrm>
        </p:spPr>
        <p:txBody>
          <a:bodyPr>
            <a:normAutofit lnSpcReduction="10000"/>
          </a:bodyPr>
          <a:lstStyle/>
          <a:p>
            <a:r>
              <a:rPr lang="uk-UA" b="1" i="1" dirty="0" smtClean="0"/>
              <a:t> </a:t>
            </a:r>
            <a:r>
              <a:rPr lang="uk-UA" b="1" i="1" dirty="0" smtClean="0"/>
              <a:t>високий науковий фаховий рівень лекційних занять;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високий організаційно-методичний рівень лекційних занять; 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лекція повинна читатись відповідно до змісту програми, із дотриманням тем лекційних занять; 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лекція повинна містити новини галузі;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надається право читати лекцію найдосвідченішим викладачам; 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дотримання вимог міждисциплінарних зв'язків;</a:t>
            </a:r>
            <a:endParaRPr lang="ru-RU" b="1" dirty="0" smtClean="0"/>
          </a:p>
          <a:p>
            <a:r>
              <a:rPr lang="uk-UA" b="1" i="1" dirty="0" smtClean="0"/>
              <a:t> </a:t>
            </a:r>
            <a:r>
              <a:rPr lang="uk-UA" b="1" i="1" dirty="0" smtClean="0"/>
              <a:t>до початку семестру лектор зобов'язаний затвердити і подати на циклову комісію конспект лекцій з даної дисципліни. 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8158162" cy="785818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uk-UA" b="1" dirty="0" smtClean="0"/>
              <a:t>Якісні </a:t>
            </a:r>
            <a:r>
              <a:rPr lang="uk-UA" b="1" dirty="0" smtClean="0"/>
              <a:t>характеристики: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514353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uk-UA" b="1" i="1" dirty="0" smtClean="0"/>
              <a:t>ефективність наукового впливу на якість виховання студентів;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uk-UA" b="1" i="1" dirty="0" smtClean="0"/>
              <a:t>ефективність </a:t>
            </a:r>
            <a:r>
              <a:rPr lang="uk-UA" b="1" i="1" dirty="0" smtClean="0"/>
              <a:t>фахового впливу на якість знань студентів;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uk-UA" b="1" i="1" dirty="0" smtClean="0"/>
              <a:t>підготовка </a:t>
            </a:r>
            <a:r>
              <a:rPr lang="uk-UA" b="1" i="1" dirty="0" smtClean="0"/>
              <a:t>лектора, вміння організувати творчу роботу студентів;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uk-UA" b="1" i="1" dirty="0" smtClean="0"/>
              <a:t> </a:t>
            </a:r>
            <a:r>
              <a:rPr lang="uk-UA" b="1" i="1" dirty="0" smtClean="0"/>
              <a:t>глибина </a:t>
            </a:r>
            <a:r>
              <a:rPr lang="uk-UA" b="1" i="1" dirty="0" smtClean="0"/>
              <a:t>розглядуваних питань, уміння встановлювати міждисциплінарні зв'язки;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uk-UA" b="1" i="1" dirty="0" smtClean="0"/>
              <a:t> </a:t>
            </a:r>
            <a:r>
              <a:rPr lang="uk-UA" b="1" i="1" dirty="0" smtClean="0"/>
              <a:t>сприйняття матеріалу студентами.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8158162" cy="785818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uk-UA" b="1" dirty="0" smtClean="0"/>
              <a:t>Вимоги до конспекту лекцій: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514353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b="1" i="1" dirty="0" smtClean="0"/>
              <a:t>Конспект лекцій повинен мати такі елементи: </a:t>
            </a:r>
            <a:endParaRPr lang="uk-UA" b="1" i="1" dirty="0" smtClean="0"/>
          </a:p>
          <a:p>
            <a:pPr>
              <a:lnSpc>
                <a:spcPct val="150000"/>
              </a:lnSpc>
            </a:pPr>
            <a:r>
              <a:rPr lang="uk-UA" i="1" dirty="0" smtClean="0"/>
              <a:t> </a:t>
            </a:r>
            <a:r>
              <a:rPr lang="uk-UA" sz="2800" i="1" dirty="0" smtClean="0"/>
              <a:t>назву дисципліни та спеціальності;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i="1" dirty="0" smtClean="0"/>
              <a:t>загальний </a:t>
            </a:r>
            <a:r>
              <a:rPr lang="uk-UA" sz="2800" i="1" dirty="0" smtClean="0"/>
              <a:t>обсяг дисципліни та обсяг лекцій (</a:t>
            </a:r>
            <a:r>
              <a:rPr lang="uk-UA" sz="2800" i="1" dirty="0" err="1" smtClean="0"/>
              <a:t>год</a:t>
            </a:r>
            <a:r>
              <a:rPr lang="uk-UA" sz="2800" i="1" dirty="0" smtClean="0"/>
              <a:t>);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i="1" dirty="0" smtClean="0"/>
              <a:t> </a:t>
            </a:r>
            <a:r>
              <a:rPr lang="uk-UA" sz="2800" i="1" dirty="0" smtClean="0"/>
              <a:t>рекомендації </a:t>
            </a:r>
            <a:r>
              <a:rPr lang="uk-UA" sz="2800" i="1" dirty="0" smtClean="0"/>
              <a:t>щодо вивчення дисципліни;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i="1" dirty="0" smtClean="0"/>
              <a:t> </a:t>
            </a:r>
            <a:r>
              <a:rPr lang="uk-UA" sz="2800" i="1" dirty="0" smtClean="0"/>
              <a:t>наявність</a:t>
            </a:r>
            <a:r>
              <a:rPr lang="uk-UA" sz="2800" i="1" dirty="0" smtClean="0"/>
              <a:t>, види та методи поточного й підсумкового контролю знань; </a:t>
            </a:r>
            <a:endParaRPr lang="uk-UA" sz="2800" i="1" dirty="0" smtClean="0"/>
          </a:p>
          <a:p>
            <a:pPr>
              <a:lnSpc>
                <a:spcPct val="150000"/>
              </a:lnSpc>
            </a:pPr>
            <a:r>
              <a:rPr lang="uk-UA" sz="2800" i="1" dirty="0" smtClean="0">
                <a:sym typeface="Symbol"/>
              </a:rPr>
              <a:t></a:t>
            </a:r>
            <a:r>
              <a:rPr lang="uk-UA" sz="2800" i="1" dirty="0" smtClean="0"/>
              <a:t> рекомендовану літературу та інші джерела інформації щодо дисципліни.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b="1" dirty="0" smtClean="0"/>
              <a:t>Кожна лекція повинна мати такі елементи: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b="1" i="1" dirty="0" smtClean="0"/>
              <a:t> </a:t>
            </a:r>
            <a:r>
              <a:rPr lang="uk-UA" sz="3000" b="1" i="1" dirty="0" smtClean="0"/>
              <a:t>тему; </a:t>
            </a:r>
            <a:endParaRPr lang="ru-RU" sz="3000" b="1" dirty="0" smtClean="0"/>
          </a:p>
          <a:p>
            <a:r>
              <a:rPr lang="uk-UA" sz="3000" b="1" i="1" dirty="0" smtClean="0"/>
              <a:t> </a:t>
            </a:r>
            <a:r>
              <a:rPr lang="uk-UA" sz="3000" b="1" i="1" dirty="0" smtClean="0"/>
              <a:t>питання, що розглядаються (звичайно не більше трьох);</a:t>
            </a:r>
            <a:endParaRPr lang="ru-RU" sz="3000" b="1" dirty="0" smtClean="0"/>
          </a:p>
          <a:p>
            <a:r>
              <a:rPr lang="uk-UA" sz="3000" b="1" i="1" dirty="0" smtClean="0"/>
              <a:t> план</a:t>
            </a:r>
            <a:r>
              <a:rPr lang="uk-UA" sz="3000" b="1" i="1" dirty="0" smtClean="0"/>
              <a:t>; </a:t>
            </a:r>
            <a:endParaRPr lang="ru-RU" sz="3000" b="1" dirty="0" smtClean="0"/>
          </a:p>
          <a:p>
            <a:r>
              <a:rPr lang="uk-UA" sz="3000" b="1" i="1" dirty="0" smtClean="0"/>
              <a:t> </a:t>
            </a:r>
            <a:r>
              <a:rPr lang="uk-UA" sz="3000" b="1" i="1" dirty="0" smtClean="0"/>
              <a:t>основні положення та висновки, ілюстративний матеріал, а також посилання на технічні засоби навчання; </a:t>
            </a:r>
            <a:endParaRPr lang="ru-RU" sz="3000" b="1" dirty="0" smtClean="0"/>
          </a:p>
          <a:p>
            <a:r>
              <a:rPr lang="uk-UA" sz="3000" b="1" i="1" dirty="0" smtClean="0"/>
              <a:t> </a:t>
            </a:r>
            <a:r>
              <a:rPr lang="uk-UA" sz="3000" b="1" i="1" dirty="0" smtClean="0"/>
              <a:t>контрольні питання; </a:t>
            </a:r>
            <a:endParaRPr lang="ru-RU" sz="3000" b="1" dirty="0" smtClean="0"/>
          </a:p>
          <a:p>
            <a:r>
              <a:rPr lang="uk-UA" sz="3000" b="1" i="1" dirty="0" smtClean="0"/>
              <a:t> </a:t>
            </a:r>
            <a:r>
              <a:rPr lang="uk-UA" sz="3000" b="1" i="1" dirty="0" smtClean="0"/>
              <a:t>завдання студентам для самостійної роботи; </a:t>
            </a:r>
            <a:endParaRPr lang="ru-RU" sz="3000" b="1" dirty="0" smtClean="0"/>
          </a:p>
          <a:p>
            <a:r>
              <a:rPr lang="uk-UA" sz="3000" b="1" i="1" dirty="0" smtClean="0"/>
              <a:t> </a:t>
            </a:r>
            <a:r>
              <a:rPr lang="uk-UA" sz="3000" b="1" i="1" dirty="0" smtClean="0"/>
              <a:t>рекомендована література та інші джерела інформації щодо теми, яка розглядається. </a:t>
            </a:r>
            <a:endParaRPr lang="ru-RU" sz="30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dirty="0" smtClean="0"/>
              <a:t>Існують таки види лекцій: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17480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3200" b="1" i="1" dirty="0" smtClean="0"/>
              <a:t>Лекція-бесіда(діалог з аудиторією):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b="1" i="1" dirty="0" smtClean="0"/>
              <a:t>Лекція-дискусія</a:t>
            </a:r>
            <a:r>
              <a:rPr lang="uk-UA" sz="3200" b="1" i="1" dirty="0" smtClean="0"/>
              <a:t>: </a:t>
            </a:r>
            <a:endParaRPr lang="uk-UA" sz="3200" b="1" i="1" dirty="0" smtClean="0"/>
          </a:p>
          <a:p>
            <a:pPr>
              <a:lnSpc>
                <a:spcPct val="150000"/>
              </a:lnSpc>
            </a:pPr>
            <a:r>
              <a:rPr lang="uk-UA" sz="3200" b="1" i="1" dirty="0" smtClean="0"/>
              <a:t>Проблемна лекція: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b="1" i="1" dirty="0" smtClean="0"/>
              <a:t>Лекція-консультація: </a:t>
            </a:r>
            <a:endParaRPr lang="uk-UA" sz="3200" b="1" i="1" dirty="0" smtClean="0"/>
          </a:p>
          <a:p>
            <a:pPr>
              <a:lnSpc>
                <a:spcPct val="150000"/>
              </a:lnSpc>
            </a:pPr>
            <a:r>
              <a:rPr lang="uk-UA" sz="3200" b="1" i="1" dirty="0" smtClean="0"/>
              <a:t>Прес-конференція: 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Лекція-бесіда(діалог з аудиторією):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передбачає безпосередній контакт викладача з аудиторією; </a:t>
            </a:r>
            <a:endParaRPr lang="ru-RU" sz="2800" b="1" dirty="0" smtClean="0"/>
          </a:p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дозволяє визначити зміст теми викладу навчального матеріалу з урахуванням особливостей аудиторії; </a:t>
            </a:r>
            <a:endParaRPr lang="ru-RU" sz="2800" b="1" dirty="0" smtClean="0"/>
          </a:p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дозволяє використати колективне коло знань, запитання до аудиторії можуть ставитися на початку лекції і протягом заняття; </a:t>
            </a:r>
            <a:endParaRPr lang="ru-RU" sz="2800" b="1" dirty="0" smtClean="0"/>
          </a:p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запитання не повинні бути для контролю знань, а для вияснення рівня орієнтованості і пізнання студентів з певної </a:t>
            </a:r>
            <a:r>
              <a:rPr lang="uk-UA" sz="2800" b="1" i="1" dirty="0" smtClean="0"/>
              <a:t>проблеми</a:t>
            </a:r>
            <a:r>
              <a:rPr lang="uk-UA" sz="2800" b="1" i="1" dirty="0" smtClean="0"/>
              <a:t>.</a:t>
            </a:r>
            <a:endParaRPr lang="ru-RU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0"/>
            <a:ext cx="8443914" cy="6858000"/>
          </a:xfrm>
        </p:spPr>
        <p:txBody>
          <a:bodyPr>
            <a:noAutofit/>
          </a:bodyPr>
          <a:lstStyle/>
          <a:p>
            <a:endParaRPr lang="uk-UA" sz="2800" i="1" dirty="0" smtClean="0"/>
          </a:p>
          <a:p>
            <a:r>
              <a:rPr lang="uk-UA" sz="3200" b="1" i="1" dirty="0" smtClean="0"/>
              <a:t>запитання </a:t>
            </a:r>
            <a:r>
              <a:rPr lang="uk-UA" sz="3200" b="1" i="1" dirty="0" smtClean="0"/>
              <a:t>адресуються до всієї аудиторії; </a:t>
            </a:r>
            <a:endParaRPr lang="ru-RU" sz="3200" b="1" dirty="0" smtClean="0"/>
          </a:p>
          <a:p>
            <a:r>
              <a:rPr lang="uk-UA" sz="3200" b="1" i="1" dirty="0" smtClean="0"/>
              <a:t> </a:t>
            </a:r>
            <a:r>
              <a:rPr lang="uk-UA" sz="3200" b="1" i="1" dirty="0" smtClean="0"/>
              <a:t>повинні формулюватись так, щоб відповіді були конкретними, студенти відповідають з місця;</a:t>
            </a:r>
            <a:endParaRPr lang="ru-RU" sz="3200" b="1" dirty="0" smtClean="0"/>
          </a:p>
          <a:p>
            <a:r>
              <a:rPr lang="uk-UA" sz="3200" b="1" i="1" dirty="0" smtClean="0"/>
              <a:t> </a:t>
            </a:r>
            <a:r>
              <a:rPr lang="uk-UA" sz="3200" b="1" i="1" dirty="0" smtClean="0"/>
              <a:t>запитання можуть бути елементарними і проблемними; </a:t>
            </a:r>
            <a:endParaRPr lang="ru-RU" sz="3200" b="1" dirty="0" smtClean="0"/>
          </a:p>
          <a:p>
            <a:r>
              <a:rPr lang="uk-UA" sz="3200" b="1" i="1" dirty="0" smtClean="0"/>
              <a:t> </a:t>
            </a:r>
            <a:r>
              <a:rPr lang="uk-UA" sz="3200" b="1" i="1" dirty="0" smtClean="0"/>
              <a:t>лектор зобов’язаний піклуватися про те, щоб запитання не залишалися без відповіді.</a:t>
            </a:r>
            <a:endParaRPr lang="ru-RU" sz="3200" b="1" dirty="0" smtClean="0"/>
          </a:p>
          <a:p>
            <a:pPr>
              <a:buNone/>
            </a:pPr>
            <a:endParaRPr lang="ru-RU" sz="28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H="1">
            <a:off x="285720" y="285728"/>
            <a:ext cx="17148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Лекція-дискусія: 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r>
              <a:rPr lang="uk-UA" sz="2800" i="1" dirty="0" smtClean="0"/>
              <a:t> </a:t>
            </a:r>
            <a:r>
              <a:rPr lang="uk-UA" sz="2800" i="1" dirty="0" smtClean="0"/>
              <a:t>викладач не тільки використовує відповіді студентів на запитання, але й організовує вільний обмін думками в інтервалах між логічними розділами;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дозволяє викладачеві керувати колективною думкою студентів; використовувати її з метою переконання, виправлення помилок, негативних явищ;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ефективність буде лише при правильному підборі запитань для дискусії і вмілому цілеспрямованому керівництві нею;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uk-UA" sz="2800" i="1" dirty="0" smtClean="0"/>
          </a:p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вибір запитань визначається викладачем залежно від складу студентів, матеріалу і конкретних даних завдань, які лектор ставить перед собою; </a:t>
            </a:r>
            <a:endParaRPr lang="ru-RU" sz="2800" b="1" dirty="0" smtClean="0"/>
          </a:p>
          <a:p>
            <a:r>
              <a:rPr lang="uk-UA" sz="2800" b="1" i="1" dirty="0" smtClean="0"/>
              <a:t>лекція </a:t>
            </a:r>
            <a:r>
              <a:rPr lang="uk-UA" sz="2800" b="1" i="1" dirty="0" smtClean="0"/>
              <a:t>із застосуванням техніки зворотного </a:t>
            </a:r>
            <a:r>
              <a:rPr lang="uk-UA" sz="2800" b="1" i="1" dirty="0" smtClean="0"/>
              <a:t>   </a:t>
            </a:r>
            <a:r>
              <a:rPr lang="uk-UA" sz="2800" b="1" i="1" dirty="0" err="1" smtClean="0"/>
              <a:t>зв</a:t>
            </a:r>
            <a:r>
              <a:rPr lang="uk-UA" sz="2800" b="1" i="1" dirty="0" smtClean="0"/>
              <a:t> </a:t>
            </a:r>
            <a:r>
              <a:rPr lang="uk-UA" sz="2800" b="1" i="1" dirty="0" err="1" smtClean="0"/>
              <a:t>'язку</a:t>
            </a:r>
            <a:r>
              <a:rPr lang="uk-UA" sz="2800" b="1" i="1" dirty="0" smtClean="0"/>
              <a:t>;</a:t>
            </a:r>
            <a:endParaRPr lang="ru-RU" sz="2800" b="1" dirty="0" smtClean="0"/>
          </a:p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викладач з допомогою ТЗН має можливість одержати відповідь про реакцію всієї групи на поставлене запитання;</a:t>
            </a:r>
            <a:endParaRPr lang="ru-RU" sz="2800" b="1" dirty="0" smtClean="0"/>
          </a:p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у кінці кожного розділу даються запитання і на екрані висвічується правильний результат; </a:t>
            </a:r>
            <a:endParaRPr lang="ru-RU" sz="28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H="1">
            <a:off x="285720" y="285728"/>
            <a:ext cx="17148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uk-UA" sz="2800" b="1" i="1" dirty="0" smtClean="0">
                <a:sym typeface="Symbol"/>
              </a:rPr>
              <a:t></a:t>
            </a:r>
            <a:r>
              <a:rPr lang="uk-UA" sz="2800" b="1" i="1" dirty="0" smtClean="0"/>
              <a:t> </a:t>
            </a:r>
            <a:endParaRPr lang="uk-UA" sz="2800" b="1" i="1" dirty="0" smtClean="0"/>
          </a:p>
          <a:p>
            <a:endParaRPr lang="uk-UA" sz="2800" b="1" i="1" dirty="0" smtClean="0"/>
          </a:p>
          <a:p>
            <a:r>
              <a:rPr lang="uk-UA" sz="2800" b="1" i="1" dirty="0" smtClean="0"/>
              <a:t>запитання </a:t>
            </a:r>
            <a:r>
              <a:rPr lang="uk-UA" sz="2800" b="1" i="1" dirty="0" smtClean="0"/>
              <a:t>задаються на початку і в кінці викладу кожного логічного розділу </a:t>
            </a:r>
            <a:r>
              <a:rPr lang="uk-UA" sz="2800" b="1" i="1" dirty="0" smtClean="0"/>
              <a:t>лекції;</a:t>
            </a:r>
          </a:p>
          <a:p>
            <a:pPr>
              <a:buNone/>
            </a:pPr>
            <a:endParaRPr lang="ru-RU" sz="2800" b="1" dirty="0" smtClean="0"/>
          </a:p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найпростіший </a:t>
            </a:r>
            <a:r>
              <a:rPr lang="uk-UA" sz="2800" b="1" i="1" dirty="0" smtClean="0"/>
              <a:t>зворотний зв'язок можна здійснити методом усного опитування, застосуванням найпростіших тестів, безмашинного, машинного програмованого контролю тощо.</a:t>
            </a:r>
            <a:endParaRPr lang="ru-RU" sz="28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H="1">
            <a:off x="285720" y="285728"/>
            <a:ext cx="17148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</a:t>
            </a:r>
            <a:r>
              <a:rPr lang="uk-UA" sz="4000" b="1" i="1" dirty="0" smtClean="0"/>
              <a:t>Проблемна лекція: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r>
              <a:rPr lang="uk-UA" sz="2800" i="1" dirty="0" smtClean="0"/>
              <a:t>  </a:t>
            </a:r>
            <a:r>
              <a:rPr lang="uk-UA" sz="2800" i="1" dirty="0" smtClean="0"/>
              <a:t>наявність проблемних питань;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 </a:t>
            </a:r>
            <a:r>
              <a:rPr lang="uk-UA" sz="2800" i="1" dirty="0" smtClean="0"/>
              <a:t>наявність проблемних ситуацій, проблем;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 </a:t>
            </a:r>
            <a:r>
              <a:rPr lang="uk-UA" sz="2800" i="1" dirty="0" smtClean="0"/>
              <a:t>наявність гіпотез, розв'язування й аналіз проблеми;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 </a:t>
            </a:r>
            <a:r>
              <a:rPr lang="uk-UA" sz="2800" i="1" dirty="0" smtClean="0"/>
              <a:t>творче вивчення основних питань теми;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 </a:t>
            </a:r>
            <a:r>
              <a:rPr lang="uk-UA" sz="2800" i="1" dirty="0" smtClean="0"/>
              <a:t>підсумки з використанням евристичної бесіди;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 </a:t>
            </a:r>
            <a:r>
              <a:rPr lang="uk-UA" sz="2800" i="1" dirty="0" smtClean="0"/>
              <a:t>лекція-запрошення до колективного дослідження (поточна "мозкова атака");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пропозиція студентам сумісно вивести те або інше правило, закономірність, явище; 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</a:t>
            </a:r>
            <a:r>
              <a:rPr lang="uk-UA" sz="4000" b="1" i="1" dirty="0" smtClean="0"/>
              <a:t>Проблемна лекція: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r>
              <a:rPr lang="uk-UA" sz="2800" i="1" dirty="0" smtClean="0"/>
              <a:t> </a:t>
            </a:r>
            <a:r>
              <a:rPr lang="uk-UA" sz="2800" i="1" dirty="0" smtClean="0"/>
              <a:t>звертання до досвіду і знань аудиторії;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уточнення: підвести під колективну думку теоретичну базу, систематизація колективної думки і повернення її слухачам у вигляді "спільно виробленого" висновку;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завдання: не тільки повідомити корисну інформацію, але й зробити так, щоб студент переконався в тому, що він може сам одержати таку ж або подібну інформацію;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переконати студентів, що така інформація є необхідною.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Лекція – консультація: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r>
              <a:rPr lang="uk-UA" sz="2800" i="1" dirty="0" smtClean="0"/>
              <a:t> після </a:t>
            </a:r>
            <a:r>
              <a:rPr lang="uk-UA" sz="2800" i="1" dirty="0" smtClean="0"/>
              <a:t>короткого викладу основних питань теми, студенти задають питання лектору;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у кінці невелика дискусія з висновками викладача;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організовують тоді, коли студентам варто надати допомогу;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питання студентів можуть подаватися в усній і письмовій формі;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перша частина проводиться у вигляді лекцій, друга </a:t>
            </a:r>
            <a:r>
              <a:rPr lang="uk-UA" sz="2800" i="1" dirty="0" smtClean="0"/>
              <a:t>– консультація</a:t>
            </a:r>
          </a:p>
          <a:p>
            <a:r>
              <a:rPr lang="uk-UA" sz="2800" i="1" dirty="0" smtClean="0"/>
              <a:t> самостійне вивчення </a:t>
            </a:r>
            <a:r>
              <a:rPr lang="uk-UA" sz="2800" i="1" dirty="0" smtClean="0"/>
              <a:t>матеріалу за підручником і консультацією.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Прес - конференція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r>
              <a:rPr lang="uk-UA" sz="2800" i="1" dirty="0" smtClean="0"/>
              <a:t> </a:t>
            </a:r>
            <a:r>
              <a:rPr lang="uk-UA" sz="2800" i="1" dirty="0" smtClean="0"/>
              <a:t>проводиться із запрошенням спеціалістів, організовується з комплексних проблем; </a:t>
            </a:r>
            <a:endParaRPr lang="ru-RU" sz="2800" dirty="0" smtClean="0"/>
          </a:p>
          <a:p>
            <a:r>
              <a:rPr lang="uk-UA" sz="2800" i="1" dirty="0" smtClean="0"/>
              <a:t>проводиться </a:t>
            </a:r>
            <a:r>
              <a:rPr lang="uk-UA" sz="2800" i="1" dirty="0" smtClean="0"/>
              <a:t>не одним викладачем, а науковцями з даної проблеми;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проводиться тоді, коли запитання студентів виходять за рамки тематики навчального курсу;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студенти можуть підготувати питання в письмовій формі; </a:t>
            </a:r>
            <a:endParaRPr lang="ru-RU" sz="2800" dirty="0" smtClean="0"/>
          </a:p>
          <a:p>
            <a:r>
              <a:rPr lang="uk-UA" sz="2800" i="1" dirty="0" smtClean="0"/>
              <a:t> </a:t>
            </a:r>
            <a:r>
              <a:rPr lang="uk-UA" sz="2800" i="1" dirty="0" smtClean="0"/>
              <a:t>можна проводити з використанням комп’ютерної техніки.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smtClean="0"/>
              <a:t> Структура лекції: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2800" b="1" i="1" dirty="0" smtClean="0"/>
              <a:t>     Вступна </a:t>
            </a:r>
            <a:r>
              <a:rPr lang="uk-UA" sz="2800" b="1" i="1" dirty="0" smtClean="0"/>
              <a:t>частина:</a:t>
            </a:r>
            <a:endParaRPr lang="ru-RU" sz="2800" dirty="0" smtClean="0"/>
          </a:p>
          <a:p>
            <a:r>
              <a:rPr lang="uk-UA" sz="2800" dirty="0" smtClean="0"/>
              <a:t> - формування мети і завдань</a:t>
            </a:r>
            <a:r>
              <a:rPr lang="uk-UA" sz="2800" dirty="0" smtClean="0"/>
              <a:t>;</a:t>
            </a:r>
          </a:p>
          <a:p>
            <a:pPr>
              <a:buNone/>
            </a:pPr>
            <a:endParaRPr lang="ru-RU" sz="2800" dirty="0" smtClean="0"/>
          </a:p>
          <a:p>
            <a:r>
              <a:rPr lang="uk-UA" sz="2800" dirty="0" smtClean="0"/>
              <a:t> - коротка характеристика основної проблеми; - встановлення </a:t>
            </a:r>
            <a:r>
              <a:rPr lang="uk-UA" sz="2800" dirty="0" err="1" smtClean="0"/>
              <a:t>міжпредметних</a:t>
            </a:r>
            <a:r>
              <a:rPr lang="uk-UA" sz="2800" dirty="0" smtClean="0"/>
              <a:t> зв'язків; - список літератури. 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Структура лекції: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200" b="1" i="1" dirty="0" smtClean="0"/>
              <a:t>     Вступна частина:</a:t>
            </a:r>
            <a:endParaRPr lang="ru-RU" sz="3200" dirty="0" smtClean="0"/>
          </a:p>
          <a:p>
            <a:r>
              <a:rPr lang="uk-UA" sz="3200" dirty="0" smtClean="0"/>
              <a:t> - формування мети і завдань;</a:t>
            </a:r>
          </a:p>
          <a:p>
            <a:pPr>
              <a:buNone/>
            </a:pPr>
            <a:endParaRPr lang="ru-RU" sz="3200" dirty="0" smtClean="0"/>
          </a:p>
          <a:p>
            <a:r>
              <a:rPr lang="uk-UA" sz="3200" dirty="0" smtClean="0"/>
              <a:t> - коротка характеристика основної проблеми; - встановлення </a:t>
            </a:r>
            <a:r>
              <a:rPr lang="uk-UA" sz="3200" dirty="0" err="1" smtClean="0"/>
              <a:t>міжпредметних</a:t>
            </a:r>
            <a:r>
              <a:rPr lang="uk-UA" sz="3200" dirty="0" smtClean="0"/>
              <a:t> зв'язків; - список літератури. </a:t>
            </a:r>
            <a:endParaRPr lang="ru-RU" sz="32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Структура лекції: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200" b="1" i="1" dirty="0" smtClean="0"/>
              <a:t> </a:t>
            </a:r>
            <a:r>
              <a:rPr lang="uk-UA" sz="3200" b="1" i="1" dirty="0" smtClean="0"/>
              <a:t>   </a:t>
            </a:r>
            <a:r>
              <a:rPr lang="uk-UA" sz="3200" b="1" dirty="0" smtClean="0"/>
              <a:t>Виклад лекційного матеріалу: </a:t>
            </a:r>
            <a:endParaRPr lang="ru-RU" sz="3200" dirty="0" smtClean="0"/>
          </a:p>
          <a:p>
            <a:r>
              <a:rPr lang="uk-UA" sz="3200" dirty="0" smtClean="0"/>
              <a:t>- встановлення, аналіз, доказ подій і явищ;</a:t>
            </a:r>
            <a:endParaRPr lang="ru-RU" sz="3200" dirty="0" smtClean="0"/>
          </a:p>
          <a:p>
            <a:r>
              <a:rPr lang="uk-UA" sz="3200" dirty="0" smtClean="0"/>
              <a:t> - розгляд фактів; </a:t>
            </a:r>
            <a:endParaRPr lang="ru-RU" sz="3200" dirty="0" smtClean="0"/>
          </a:p>
          <a:p>
            <a:r>
              <a:rPr lang="uk-UA" sz="3200" dirty="0" smtClean="0"/>
              <a:t>- характеристика певних точок зору на це питання; </a:t>
            </a:r>
            <a:endParaRPr lang="ru-RU" sz="3200" dirty="0" smtClean="0"/>
          </a:p>
          <a:p>
            <a:r>
              <a:rPr lang="uk-UA" sz="3200" dirty="0" smtClean="0"/>
              <a:t>- зв'язок з практикою, майбутньою професією. </a:t>
            </a:r>
            <a:endParaRPr lang="ru-RU" sz="32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Структура лекції: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200" b="1" i="1" dirty="0" smtClean="0"/>
              <a:t>     </a:t>
            </a:r>
            <a:r>
              <a:rPr lang="uk-UA" sz="3200" b="1" dirty="0" smtClean="0"/>
              <a:t>Висновок:</a:t>
            </a:r>
            <a:endParaRPr lang="ru-RU" sz="3200" dirty="0" smtClean="0"/>
          </a:p>
          <a:p>
            <a:r>
              <a:rPr lang="uk-UA" sz="3200" dirty="0" smtClean="0"/>
              <a:t> - формування висновків;</a:t>
            </a:r>
            <a:endParaRPr lang="ru-RU" sz="3200" dirty="0" smtClean="0"/>
          </a:p>
          <a:p>
            <a:r>
              <a:rPr lang="uk-UA" sz="3200" dirty="0" smtClean="0"/>
              <a:t> - постановка завдань для самостійної роботи; </a:t>
            </a:r>
            <a:endParaRPr lang="ru-RU" sz="3200" dirty="0" smtClean="0"/>
          </a:p>
          <a:p>
            <a:r>
              <a:rPr lang="uk-UA" sz="3200" dirty="0" smtClean="0"/>
              <a:t>- методичні поради;</a:t>
            </a:r>
            <a:endParaRPr lang="ru-RU" sz="3200" dirty="0" smtClean="0"/>
          </a:p>
          <a:p>
            <a:r>
              <a:rPr lang="uk-UA" sz="3200" dirty="0" smtClean="0"/>
              <a:t> - відповіді на запитання студентів. </a:t>
            </a:r>
            <a:endParaRPr lang="ru-RU" sz="32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4104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uk-UA" sz="4000" b="1" i="1" dirty="0" smtClean="0"/>
              <a:t/>
            </a:r>
            <a:br>
              <a:rPr lang="uk-UA" sz="4000" b="1" i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uk-UA" sz="4000" b="1" i="1" dirty="0" smtClean="0"/>
              <a:t> Методи навчання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43914" cy="5643578"/>
          </a:xfrm>
        </p:spPr>
        <p:txBody>
          <a:bodyPr>
            <a:noAutofit/>
          </a:bodyPr>
          <a:lstStyle/>
          <a:p>
            <a:r>
              <a:rPr lang="uk-UA" sz="3200" dirty="0" smtClean="0"/>
              <a:t>лекція;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бесіда;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проблемний виклад;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ілюстрація;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демонстрація;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поточний контроль знань</a:t>
            </a:r>
            <a:endParaRPr lang="ru-RU" sz="32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00306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/>
              <a:t>Семінарське заняття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Типи семінарських занять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uk-UA" sz="2800" b="1" i="1" dirty="0" smtClean="0"/>
              <a:t>   Семінар </a:t>
            </a:r>
            <a:r>
              <a:rPr lang="uk-UA" sz="2800" b="1" i="1" dirty="0" smtClean="0"/>
              <a:t>з використанням евристичної бесіди: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dirty="0" smtClean="0"/>
              <a:t> </a:t>
            </a:r>
            <a:r>
              <a:rPr lang="uk-UA" sz="2800" i="1" dirty="0" smtClean="0">
                <a:sym typeface="Symbol"/>
              </a:rPr>
              <a:t></a:t>
            </a:r>
            <a:r>
              <a:rPr lang="uk-UA" sz="2800" i="1" dirty="0" smtClean="0"/>
              <a:t> постановка та вирішення пізнавальних завдань;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i="1" dirty="0" smtClean="0">
                <a:sym typeface="Symbol"/>
              </a:rPr>
              <a:t></a:t>
            </a:r>
            <a:r>
              <a:rPr lang="uk-UA" sz="2800" i="1" dirty="0" smtClean="0"/>
              <a:t> використання запитань і організація відповіді студентів. 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Типи семінарських занять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uk-UA" sz="3200" b="1" i="1" dirty="0" smtClean="0"/>
              <a:t> </a:t>
            </a:r>
            <a:r>
              <a:rPr lang="uk-UA" sz="3200" b="1" i="1" dirty="0" smtClean="0"/>
              <a:t>Семінар-диспут: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студенти в ситуаціях полеміки вчаться аргументовано захищати свої ідеали, думки, переконання, ідеї;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наявність питань, що розглядаються;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вибір методів роботи студентів. 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Типи семінарських занять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uk-UA" sz="3200" b="1" i="1" dirty="0" smtClean="0"/>
              <a:t>   </a:t>
            </a:r>
            <a:r>
              <a:rPr lang="uk-UA" sz="3200" b="1" i="1" dirty="0" smtClean="0"/>
              <a:t>Семінар з виступами студентів: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видача індивідуальних завдань студентам;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виконання студентами рефератів, доповідей, повідомлень;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наявність обговорюваних питань чи проблем;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форми роботи для вирішення питань, проблем. 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Типи семінарських занять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uk-UA" sz="3200" b="1" i="1" dirty="0" smtClean="0"/>
              <a:t>Міждисциплінарний семінар: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наявність проблемних запитань, </a:t>
            </a:r>
            <a:r>
              <a:rPr lang="uk-UA" sz="3200" dirty="0" err="1" smtClean="0"/>
              <a:t>запитань</a:t>
            </a:r>
            <a:r>
              <a:rPr lang="uk-UA" sz="3200" dirty="0" smtClean="0"/>
              <a:t> з декількох навчальних дисциплін; </a:t>
            </a:r>
            <a:endParaRPr lang="uk-UA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обговорення проблемних запитань;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вибір форм і методів роботи студентів.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Типи семінарських занять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uk-UA" sz="3200" b="1" i="1" dirty="0" smtClean="0"/>
              <a:t> Комбіноване </a:t>
            </a:r>
            <a:r>
              <a:rPr lang="uk-UA" sz="3200" b="1" i="1" dirty="0" smtClean="0"/>
              <a:t>семінарське заняття: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постановка </a:t>
            </a:r>
            <a:r>
              <a:rPr lang="uk-UA" sz="3200" dirty="0" smtClean="0"/>
              <a:t>навчальних завдань;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 </a:t>
            </a:r>
            <a:r>
              <a:rPr lang="uk-UA" sz="3200" dirty="0" smtClean="0"/>
              <a:t>наявність цих завдань;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доповіді, реферати, повідомлення, які переходять у розгорнуту бесіду або дискусію. 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Типи семінарських занять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18161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uk-UA" sz="3200" b="1" i="1" dirty="0" smtClean="0"/>
              <a:t> </a:t>
            </a:r>
            <a:r>
              <a:rPr lang="uk-UA" sz="3800" b="1" i="1" dirty="0" smtClean="0"/>
              <a:t>Семінар-практикум:</a:t>
            </a:r>
            <a:endParaRPr lang="ru-RU" sz="3800" dirty="0" smtClean="0"/>
          </a:p>
          <a:p>
            <a:pPr>
              <a:lnSpc>
                <a:spcPct val="150000"/>
              </a:lnSpc>
            </a:pPr>
            <a:r>
              <a:rPr lang="uk-UA" sz="3800" dirty="0" smtClean="0"/>
              <a:t> </a:t>
            </a:r>
            <a:r>
              <a:rPr lang="uk-UA" sz="3800" dirty="0" smtClean="0"/>
              <a:t>наявність </a:t>
            </a:r>
            <a:r>
              <a:rPr lang="uk-UA" sz="3800" dirty="0" smtClean="0"/>
              <a:t>запланованих питань; </a:t>
            </a:r>
            <a:endParaRPr lang="ru-RU" sz="3800" dirty="0" smtClean="0"/>
          </a:p>
          <a:p>
            <a:pPr>
              <a:lnSpc>
                <a:spcPct val="150000"/>
              </a:lnSpc>
            </a:pPr>
            <a:r>
              <a:rPr lang="uk-UA" sz="3800" dirty="0" smtClean="0"/>
              <a:t> </a:t>
            </a:r>
            <a:r>
              <a:rPr lang="uk-UA" sz="3800" dirty="0" smtClean="0"/>
              <a:t>складання відповідно до плану завдань творчого, пошукового та дослідного характеру; </a:t>
            </a:r>
            <a:endParaRPr lang="ru-RU" sz="3800" dirty="0" smtClean="0"/>
          </a:p>
          <a:p>
            <a:pPr>
              <a:lnSpc>
                <a:spcPct val="150000"/>
              </a:lnSpc>
            </a:pPr>
            <a:r>
              <a:rPr lang="uk-UA" sz="3800" dirty="0" smtClean="0"/>
              <a:t> </a:t>
            </a:r>
            <a:r>
              <a:rPr lang="uk-UA" sz="3800" dirty="0" smtClean="0"/>
              <a:t>обговорення та вирішення поставлених завдань. </a:t>
            </a:r>
            <a:endParaRPr lang="ru-RU" sz="3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Призначення </a:t>
            </a:r>
            <a:r>
              <a:rPr lang="uk-UA" b="1" dirty="0" err="1" smtClean="0"/>
              <a:t>симинарських</a:t>
            </a:r>
            <a:r>
              <a:rPr lang="uk-UA" b="1" dirty="0" smtClean="0"/>
              <a:t> занять: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181616"/>
          </a:xfrm>
        </p:spPr>
        <p:txBody>
          <a:bodyPr>
            <a:normAutofit/>
          </a:bodyPr>
          <a:lstStyle/>
          <a:p>
            <a:r>
              <a:rPr lang="uk-UA" sz="3600" dirty="0" smtClean="0"/>
              <a:t> </a:t>
            </a:r>
            <a:r>
              <a:rPr lang="uk-UA" sz="3200" dirty="0" smtClean="0"/>
              <a:t>розвивати самостійність студентів;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вдосконалювати та поглиблювати закріплені знання;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розвивати вміння і навички роботи з додатковою та довідковою літературою; </a:t>
            </a:r>
            <a:endParaRPr lang="uk-UA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оволодівати методами добору матеріалу, вчитися виділяти головне;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вчити студентів користуватися різними формами роботи.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Вимоги до </a:t>
            </a:r>
            <a:r>
              <a:rPr lang="uk-UA" b="1" dirty="0" err="1" smtClean="0"/>
              <a:t>симинарських</a:t>
            </a:r>
            <a:r>
              <a:rPr lang="uk-UA" b="1" dirty="0" smtClean="0"/>
              <a:t> занять: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181616"/>
          </a:xfrm>
        </p:spPr>
        <p:txBody>
          <a:bodyPr>
            <a:normAutofit fontScale="92500"/>
          </a:bodyPr>
          <a:lstStyle/>
          <a:p>
            <a:r>
              <a:rPr lang="uk-UA" sz="3600" dirty="0" smtClean="0"/>
              <a:t> </a:t>
            </a:r>
            <a:r>
              <a:rPr lang="uk-UA" sz="3200" dirty="0" smtClean="0"/>
              <a:t>високий </a:t>
            </a:r>
            <a:r>
              <a:rPr lang="uk-UA" sz="3200" dirty="0" smtClean="0"/>
              <a:t>організаційний, науково-методичний рівень семінарських занять;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проведення семінарського заняття після прочитання циклу лекцій на відповідну тему навчальної дисципліни;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виділення науково </a:t>
            </a:r>
            <a:r>
              <a:rPr lang="uk-UA" sz="3200" dirty="0" err="1" smtClean="0"/>
              <a:t>обгрунтованого</a:t>
            </a:r>
            <a:r>
              <a:rPr lang="uk-UA" sz="3200" dirty="0" smtClean="0"/>
              <a:t> об'єму літератури самостійної роботи при підготовці до семінару;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наявність графіка групових та індивідуальних консультацій за темою семінарського заняття.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Якісні характеристики: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181616"/>
          </a:xfrm>
        </p:spPr>
        <p:txBody>
          <a:bodyPr>
            <a:normAutofit fontScale="92500" lnSpcReduction="20000"/>
          </a:bodyPr>
          <a:lstStyle/>
          <a:p>
            <a:r>
              <a:rPr lang="uk-UA" sz="3600" dirty="0" smtClean="0"/>
              <a:t> </a:t>
            </a:r>
            <a:r>
              <a:rPr lang="uk-UA" sz="2800" dirty="0" smtClean="0"/>
              <a:t> </a:t>
            </a:r>
            <a:r>
              <a:rPr lang="uk-UA" sz="3000" dirty="0" smtClean="0"/>
              <a:t>ефективність навчально-виховного впливу на студентів;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 </a:t>
            </a:r>
            <a:r>
              <a:rPr lang="uk-UA" sz="3000" dirty="0" smtClean="0"/>
              <a:t>відповідність планів семінарських занять програмі курсу;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 </a:t>
            </a:r>
            <a:r>
              <a:rPr lang="uk-UA" sz="3000" dirty="0" smtClean="0"/>
              <a:t>підготовка викладача, змістовність вступного і заключного слова викладача, характеристика доповідей студентів;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 </a:t>
            </a:r>
            <a:r>
              <a:rPr lang="uk-UA" sz="3000" dirty="0" smtClean="0"/>
              <a:t>глибина розгляду </a:t>
            </a:r>
            <a:r>
              <a:rPr lang="uk-UA" sz="3000" dirty="0" err="1" smtClean="0"/>
              <a:t>основнихпитань</a:t>
            </a:r>
            <a:r>
              <a:rPr lang="uk-UA" sz="3000" dirty="0" smtClean="0"/>
              <a:t>, уміння встановлювати міждисциплінарні зв'язки.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активність </a:t>
            </a:r>
            <a:r>
              <a:rPr lang="uk-UA" sz="3000" dirty="0" smtClean="0"/>
              <a:t>студентів;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 </a:t>
            </a:r>
            <a:r>
              <a:rPr lang="uk-UA" sz="3000" dirty="0" smtClean="0"/>
              <a:t>взаємодія в різних формах роботи; 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порядок обліку і контролю. </a:t>
            </a:r>
            <a:endParaRPr lang="ru-RU" sz="3000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Викладач </a:t>
            </a:r>
            <a:r>
              <a:rPr lang="uk-UA" b="1" dirty="0" smtClean="0"/>
              <a:t>під час проведення семінарського заняття здійснює: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181616"/>
          </a:xfrm>
        </p:spPr>
        <p:txBody>
          <a:bodyPr>
            <a:normAutofit/>
          </a:bodyPr>
          <a:lstStyle/>
          <a:p>
            <a:endParaRPr lang="uk-UA" sz="3000" dirty="0" smtClean="0"/>
          </a:p>
          <a:p>
            <a:r>
              <a:rPr lang="uk-UA" sz="3200" dirty="0" smtClean="0"/>
              <a:t>контроль </a:t>
            </a:r>
            <a:r>
              <a:rPr lang="uk-UA" sz="3200" dirty="0" smtClean="0"/>
              <a:t>відвідування;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контроль якості виступів студентів, виконаної ними роботи;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характеристику відповідей студентів, вказує на недоліки, шляхи та засоби їх подолання;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виставлення кожному студенту оцінки. </a:t>
            </a:r>
            <a:endParaRPr lang="ru-RU" sz="3200" dirty="0" smtClean="0"/>
          </a:p>
          <a:p>
            <a:endParaRPr lang="ru-RU" sz="3000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Структура семінарського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181616"/>
          </a:xfrm>
        </p:spPr>
        <p:txBody>
          <a:bodyPr>
            <a:normAutofit/>
          </a:bodyPr>
          <a:lstStyle/>
          <a:p>
            <a:endParaRPr lang="uk-UA" sz="3000" dirty="0" smtClean="0"/>
          </a:p>
          <a:p>
            <a:pPr>
              <a:buNone/>
            </a:pPr>
            <a:endParaRPr lang="uk-UA" sz="3000" dirty="0" smtClean="0"/>
          </a:p>
          <a:p>
            <a:pPr>
              <a:buNone/>
            </a:pPr>
            <a:r>
              <a:rPr lang="ru-RU" sz="3200" dirty="0" smtClean="0"/>
              <a:t> </a:t>
            </a:r>
            <a:r>
              <a:rPr lang="uk-UA" sz="3200" b="1" i="1" dirty="0" smtClean="0"/>
              <a:t>Організаційна частина</a:t>
            </a:r>
            <a:endParaRPr lang="ru-RU" sz="3200" dirty="0" smtClean="0"/>
          </a:p>
          <a:p>
            <a:r>
              <a:rPr lang="uk-UA" sz="3200" dirty="0" smtClean="0"/>
              <a:t> - ознайомлення з темою та планом заняття; </a:t>
            </a:r>
            <a:endParaRPr lang="ru-RU" sz="3200" dirty="0" smtClean="0"/>
          </a:p>
          <a:p>
            <a:r>
              <a:rPr lang="uk-UA" sz="3200" dirty="0" smtClean="0"/>
              <a:t>- визначення критеріїв оцінювання. </a:t>
            </a:r>
            <a:endParaRPr lang="ru-RU" sz="3200" dirty="0" smtClean="0"/>
          </a:p>
          <a:p>
            <a:endParaRPr lang="ru-RU" sz="3000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Структура семінарського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715016"/>
          </a:xfrm>
        </p:spPr>
        <p:txBody>
          <a:bodyPr>
            <a:normAutofit fontScale="70000" lnSpcReduction="20000"/>
          </a:bodyPr>
          <a:lstStyle/>
          <a:p>
            <a:endParaRPr lang="uk-UA" sz="3000" dirty="0" smtClean="0"/>
          </a:p>
          <a:p>
            <a:pPr>
              <a:buNone/>
            </a:pPr>
            <a:endParaRPr lang="uk-UA" sz="3000" dirty="0" smtClean="0"/>
          </a:p>
          <a:p>
            <a:r>
              <a:rPr lang="ru-RU" sz="3200" dirty="0" smtClean="0"/>
              <a:t> </a:t>
            </a:r>
            <a:r>
              <a:rPr lang="uk-UA" sz="4300" b="1" i="1" dirty="0" smtClean="0"/>
              <a:t>Навчально-дискусійна частина</a:t>
            </a:r>
            <a:endParaRPr lang="ru-RU" sz="4300" dirty="0" smtClean="0"/>
          </a:p>
          <a:p>
            <a:r>
              <a:rPr lang="uk-UA" sz="4300" b="1" i="1" dirty="0" smtClean="0"/>
              <a:t> </a:t>
            </a:r>
            <a:r>
              <a:rPr lang="uk-UA" sz="4300" dirty="0" smtClean="0"/>
              <a:t>- диспут на визначену тему за повідомленим планом;</a:t>
            </a:r>
            <a:endParaRPr lang="ru-RU" sz="4300" dirty="0" smtClean="0"/>
          </a:p>
          <a:p>
            <a:r>
              <a:rPr lang="uk-UA" sz="4300" dirty="0" smtClean="0"/>
              <a:t> - виступи доповідачів та їх опонентів; </a:t>
            </a:r>
            <a:endParaRPr lang="ru-RU" sz="4300" dirty="0" smtClean="0"/>
          </a:p>
          <a:p>
            <a:r>
              <a:rPr lang="uk-UA" sz="4300" dirty="0" smtClean="0"/>
              <a:t>- робота зі студентами, що не взяли участі в диспуті, але готові до відповіді; </a:t>
            </a:r>
            <a:endParaRPr lang="ru-RU" sz="4300" dirty="0" smtClean="0"/>
          </a:p>
          <a:p>
            <a:r>
              <a:rPr lang="uk-UA" sz="4300" dirty="0" smtClean="0"/>
              <a:t>- рецензування та обговорення рефератів; </a:t>
            </a:r>
            <a:endParaRPr lang="ru-RU" sz="4300" dirty="0" smtClean="0"/>
          </a:p>
          <a:p>
            <a:r>
              <a:rPr lang="uk-UA" sz="4300" dirty="0" smtClean="0"/>
              <a:t>- "мозковий штурм";</a:t>
            </a:r>
            <a:endParaRPr lang="ru-RU" sz="4300" dirty="0" smtClean="0"/>
          </a:p>
          <a:p>
            <a:r>
              <a:rPr lang="uk-UA" sz="4300" dirty="0" smtClean="0"/>
              <a:t> - класичний семінар (</a:t>
            </a:r>
            <a:r>
              <a:rPr lang="uk-UA" sz="4300" dirty="0" err="1" smtClean="0"/>
              <a:t>семінар</a:t>
            </a:r>
            <a:r>
              <a:rPr lang="uk-UA" sz="4300" dirty="0" smtClean="0"/>
              <a:t> із виступами студентів) відповідей;</a:t>
            </a:r>
            <a:endParaRPr lang="ru-RU" sz="4300" dirty="0" smtClean="0"/>
          </a:p>
          <a:p>
            <a:r>
              <a:rPr lang="uk-UA" sz="4300" dirty="0" smtClean="0"/>
              <a:t> - висновок, узагальнення з кожного питання.</a:t>
            </a:r>
            <a:endParaRPr lang="ru-RU" sz="4300" dirty="0" smtClean="0"/>
          </a:p>
          <a:p>
            <a:endParaRPr lang="ru-RU" sz="3000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Структура семінарського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715016"/>
          </a:xfrm>
        </p:spPr>
        <p:txBody>
          <a:bodyPr>
            <a:normAutofit/>
          </a:bodyPr>
          <a:lstStyle/>
          <a:p>
            <a:endParaRPr lang="uk-UA" sz="3000" dirty="0" smtClean="0"/>
          </a:p>
          <a:p>
            <a:pPr>
              <a:buNone/>
            </a:pPr>
            <a:endParaRPr lang="uk-UA" sz="3000" dirty="0" smtClean="0"/>
          </a:p>
          <a:p>
            <a:r>
              <a:rPr lang="ru-RU" sz="3200" dirty="0" smtClean="0"/>
              <a:t> </a:t>
            </a:r>
            <a:r>
              <a:rPr lang="uk-UA" sz="3200" b="1" i="1" dirty="0" smtClean="0"/>
              <a:t>Заключна частина</a:t>
            </a:r>
            <a:r>
              <a:rPr lang="uk-UA" sz="3200" dirty="0" smtClean="0"/>
              <a:t> </a:t>
            </a:r>
            <a:endParaRPr lang="ru-RU" sz="3200" dirty="0" smtClean="0"/>
          </a:p>
          <a:p>
            <a:r>
              <a:rPr lang="uk-UA" sz="3200" dirty="0" smtClean="0"/>
              <a:t>- мотивована оцінка роботи студентів; </a:t>
            </a:r>
            <a:endParaRPr lang="ru-RU" sz="3200" dirty="0" smtClean="0"/>
          </a:p>
          <a:p>
            <a:r>
              <a:rPr lang="uk-UA" sz="3200" dirty="0" smtClean="0"/>
              <a:t>- поточний контроль знань. </a:t>
            </a:r>
            <a:endParaRPr lang="ru-RU" sz="3200" dirty="0" smtClean="0"/>
          </a:p>
          <a:p>
            <a:endParaRPr lang="ru-RU" sz="3000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400" b="1" dirty="0" smtClean="0"/>
              <a:t>Вимоги до методичних рекомендацій щодо проведення семінарського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5992"/>
            <a:ext cx="9144000" cy="4572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3200" b="1" dirty="0" smtClean="0"/>
              <a:t>Методичні рекомендації до семінарського заняття повинні мати такі елементи:</a:t>
            </a:r>
            <a:endParaRPr lang="ru-RU" sz="3200" b="1" dirty="0" smtClean="0"/>
          </a:p>
          <a:p>
            <a:r>
              <a:rPr lang="uk-UA" sz="3200" dirty="0" smtClean="0"/>
              <a:t> - номер і тему заняття; </a:t>
            </a:r>
            <a:endParaRPr lang="ru-RU" sz="3200" dirty="0" smtClean="0"/>
          </a:p>
          <a:p>
            <a:r>
              <a:rPr lang="uk-UA" sz="3200" dirty="0" smtClean="0"/>
              <a:t>- мету і завдання заняття; </a:t>
            </a:r>
            <a:endParaRPr lang="ru-RU" sz="3200" dirty="0" smtClean="0"/>
          </a:p>
          <a:p>
            <a:r>
              <a:rPr lang="uk-UA" sz="3200" dirty="0" smtClean="0"/>
              <a:t>- план семінару;</a:t>
            </a:r>
            <a:endParaRPr lang="ru-RU" sz="3200" dirty="0" smtClean="0"/>
          </a:p>
          <a:p>
            <a:r>
              <a:rPr lang="uk-UA" sz="3200" dirty="0" smtClean="0"/>
              <a:t> - за потреби словник або визначення найбільш важливих термінів, понять тощо; </a:t>
            </a:r>
            <a:endParaRPr lang="ru-RU" sz="3200" dirty="0" smtClean="0"/>
          </a:p>
          <a:p>
            <a:r>
              <a:rPr lang="uk-UA" sz="3200" dirty="0" smtClean="0"/>
              <a:t>- контрольні питання;</a:t>
            </a:r>
            <a:endParaRPr lang="ru-RU" sz="3200" dirty="0" smtClean="0"/>
          </a:p>
          <a:p>
            <a:pPr>
              <a:buNone/>
            </a:pPr>
            <a:endParaRPr lang="ru-RU" sz="3000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400" b="1" dirty="0" smtClean="0"/>
              <a:t>Вимоги до методичних рекомендацій щодо проведення семінарського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5992"/>
            <a:ext cx="9144000" cy="457200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- </a:t>
            </a:r>
            <a:r>
              <a:rPr lang="uk-UA" sz="3200" dirty="0" smtClean="0"/>
              <a:t>порядок проведення семінару; </a:t>
            </a:r>
            <a:endParaRPr lang="ru-RU" sz="3200" dirty="0" smtClean="0"/>
          </a:p>
          <a:p>
            <a:r>
              <a:rPr lang="uk-UA" sz="3200" dirty="0" smtClean="0"/>
              <a:t>- критерії оцінювання роботи студента на семінарі; </a:t>
            </a:r>
            <a:endParaRPr lang="ru-RU" sz="3200" dirty="0" smtClean="0"/>
          </a:p>
          <a:p>
            <a:r>
              <a:rPr lang="uk-UA" sz="3200" dirty="0" smtClean="0"/>
              <a:t>- рекомендовану літературу та інші джерела інформації щодо теми, яка розглядаються.</a:t>
            </a:r>
            <a:endParaRPr lang="ru-RU" sz="3200" dirty="0" smtClean="0"/>
          </a:p>
          <a:p>
            <a:pPr>
              <a:buNone/>
            </a:pPr>
            <a:endParaRPr lang="ru-RU" sz="3000" dirty="0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0005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5300" b="1" dirty="0" smtClean="0"/>
              <a:t>Практичне заняття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7200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000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400" b="1" dirty="0" smtClean="0"/>
              <a:t>Практичне заняття включає: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084"/>
            <a:ext cx="8858280" cy="5857916"/>
          </a:xfrm>
        </p:spPr>
        <p:txBody>
          <a:bodyPr>
            <a:normAutofit/>
          </a:bodyPr>
          <a:lstStyle/>
          <a:p>
            <a:r>
              <a:rPr lang="uk-UA" sz="3200" dirty="0" smtClean="0"/>
              <a:t> </a:t>
            </a:r>
            <a:r>
              <a:rPr lang="uk-UA" sz="3200" dirty="0" smtClean="0"/>
              <a:t>проведення попереднього контролю знань, умінь і навичок студентів;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виконання практичних </a:t>
            </a:r>
            <a:r>
              <a:rPr lang="uk-UA" sz="3200" dirty="0" err="1" smtClean="0"/>
              <a:t>завданнь</a:t>
            </a:r>
            <a:r>
              <a:rPr lang="uk-UA" sz="3200" dirty="0" smtClean="0"/>
              <a:t>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постановку загальної проблеми викладачем та її обговорення за участю студентів,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розв'язування контрольних завдань; </a:t>
            </a:r>
            <a:endParaRPr lang="ru-RU" sz="3200" dirty="0" smtClean="0"/>
          </a:p>
          <a:p>
            <a:r>
              <a:rPr lang="uk-UA" sz="3200" dirty="0" smtClean="0"/>
              <a:t> їх </a:t>
            </a:r>
            <a:r>
              <a:rPr lang="uk-UA" sz="3200" dirty="0" smtClean="0"/>
              <a:t>перевірку, оцінювання;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домашнє завдання.</a:t>
            </a:r>
            <a:endParaRPr lang="ru-RU" sz="3200" dirty="0" smtClean="0"/>
          </a:p>
          <a:p>
            <a:pPr>
              <a:buNone/>
            </a:pPr>
            <a:endParaRPr lang="ru-RU" sz="3000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000" b="1" i="1" dirty="0" smtClean="0"/>
              <a:t>Форми </a:t>
            </a:r>
            <a:r>
              <a:rPr lang="uk-UA" sz="4000" b="1" i="1" dirty="0" smtClean="0"/>
              <a:t>організаційної роботи на практичних заняттях: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858280" cy="58579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uk-UA" sz="3200" i="1" dirty="0" smtClean="0"/>
              <a:t>групова фронтальна</a:t>
            </a:r>
            <a:r>
              <a:rPr lang="uk-UA" sz="3200" dirty="0" smtClean="0"/>
              <a:t> </a:t>
            </a:r>
            <a:endParaRPr lang="uk-UA" sz="3200" dirty="0" smtClean="0"/>
          </a:p>
          <a:p>
            <a:pPr>
              <a:lnSpc>
                <a:spcPct val="150000"/>
              </a:lnSpc>
              <a:buNone/>
            </a:pPr>
            <a:r>
              <a:rPr lang="uk-UA" sz="3200" i="1" dirty="0" smtClean="0"/>
              <a:t>бригадна фронтальна</a:t>
            </a:r>
            <a:r>
              <a:rPr lang="uk-UA" sz="3200" dirty="0" smtClean="0"/>
              <a:t> </a:t>
            </a:r>
            <a:endParaRPr lang="uk-UA" sz="3200" dirty="0" smtClean="0"/>
          </a:p>
          <a:p>
            <a:pPr>
              <a:lnSpc>
                <a:spcPct val="150000"/>
              </a:lnSpc>
              <a:buNone/>
            </a:pPr>
            <a:r>
              <a:rPr lang="uk-UA" sz="3200" i="1" dirty="0" smtClean="0"/>
              <a:t>бригадна </a:t>
            </a:r>
            <a:r>
              <a:rPr lang="uk-UA" sz="3200" i="1" dirty="0" smtClean="0"/>
              <a:t>форма</a:t>
            </a:r>
          </a:p>
          <a:p>
            <a:pPr>
              <a:lnSpc>
                <a:spcPct val="150000"/>
              </a:lnSpc>
              <a:buNone/>
            </a:pPr>
            <a:r>
              <a:rPr lang="ru-RU" sz="3200" dirty="0" smtClean="0"/>
              <a:t> </a:t>
            </a:r>
            <a:r>
              <a:rPr lang="uk-UA" sz="3200" i="1" dirty="0" smtClean="0"/>
              <a:t>індивідуальна форма</a:t>
            </a:r>
            <a:r>
              <a:rPr lang="uk-UA" sz="3200" dirty="0" smtClean="0"/>
              <a:t> </a:t>
            </a:r>
            <a:endParaRPr lang="ru-RU" sz="3000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400" b="1" dirty="0" smtClean="0"/>
              <a:t>Методи практичного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084"/>
            <a:ext cx="8858280" cy="58579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інструктаж;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вправи;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дослідження;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самостійна </a:t>
            </a:r>
            <a:r>
              <a:rPr lang="uk-UA" sz="3200" dirty="0" smtClean="0"/>
              <a:t>робота;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стимулювання.</a:t>
            </a:r>
            <a:endParaRPr lang="ru-RU" sz="3200" dirty="0" smtClean="0"/>
          </a:p>
          <a:p>
            <a:pPr>
              <a:buNone/>
            </a:pPr>
            <a:endParaRPr lang="ru-RU" sz="3000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571612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400" b="1" dirty="0" smtClean="0"/>
              <a:t>Призначення практичного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084"/>
            <a:ext cx="8858280" cy="585791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вдосконалення теоретичного матеріалу та його застосування; </a:t>
            </a:r>
            <a:endParaRPr lang="uk-UA" sz="3200" dirty="0" smtClean="0"/>
          </a:p>
          <a:p>
            <a:pPr>
              <a:buNone/>
            </a:pP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застосування вмінь і навичок при роботі з механізмами, обладнанням, інструментами, розв'язанні вправ.</a:t>
            </a:r>
            <a:endParaRPr lang="ru-RU" sz="3200" dirty="0" smtClean="0"/>
          </a:p>
          <a:p>
            <a:pPr>
              <a:buNone/>
            </a:pPr>
            <a:endParaRPr lang="ru-RU" sz="3000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400" b="1" dirty="0" smtClean="0"/>
              <a:t>Вимоги до практичного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084"/>
            <a:ext cx="8858280" cy="5857916"/>
          </a:xfrm>
        </p:spPr>
        <p:txBody>
          <a:bodyPr>
            <a:normAutofit fontScale="92500" lnSpcReduction="20000"/>
          </a:bodyPr>
          <a:lstStyle/>
          <a:p>
            <a:r>
              <a:rPr lang="uk-UA" sz="3200" dirty="0" smtClean="0"/>
              <a:t> </a:t>
            </a:r>
            <a:r>
              <a:rPr lang="uk-UA" sz="3200" dirty="0" smtClean="0"/>
              <a:t>участь студентів у різних формах роботи; </a:t>
            </a:r>
            <a:endParaRPr lang="ru-RU" sz="3200" dirty="0" smtClean="0"/>
          </a:p>
          <a:p>
            <a:r>
              <a:rPr lang="uk-UA" sz="3200" dirty="0" smtClean="0"/>
              <a:t>розвиток </a:t>
            </a:r>
            <a:r>
              <a:rPr lang="uk-UA" sz="3200" dirty="0" smtClean="0"/>
              <a:t>самостійності студентів; </a:t>
            </a:r>
            <a:endParaRPr lang="ru-RU" sz="3200" dirty="0" smtClean="0"/>
          </a:p>
          <a:p>
            <a:r>
              <a:rPr lang="uk-UA" sz="3200" dirty="0" smtClean="0"/>
              <a:t>високий </a:t>
            </a:r>
            <a:r>
              <a:rPr lang="uk-UA" sz="3200" dirty="0" smtClean="0"/>
              <a:t>організаційний рівень,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високий методичний і науковий рівень;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раціональне використання часу;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дотримання правил техніки безпеки й охорони праці;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дотримання тем навчальної дисципліни;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дотримання технології послідовності виконання роботи;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наявність та підготовленість робочих місць для практичних занять;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дотримання вимог ведення діловодства. </a:t>
            </a:r>
            <a:endParaRPr lang="ru-RU" sz="3000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400" b="1" dirty="0" smtClean="0"/>
              <a:t>Якісні характеристики практичного заняття: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8858280" cy="585791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ефективність самостійної роботи студентів;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відповідність та узгодженість практичних занять з програмою курсу;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підготовка викладача, його дії, характеристика відповідей і роботи студентів; </a:t>
            </a:r>
            <a:r>
              <a:rPr lang="uk-UA" sz="2800" dirty="0" smtClean="0">
                <a:sym typeface="Symbol"/>
              </a:rPr>
              <a:t></a:t>
            </a:r>
            <a:r>
              <a:rPr lang="uk-UA" sz="2800" dirty="0" smtClean="0"/>
              <a:t> своєчасне виконання роботи, оформлення та здача звіту;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збереження приладів, інструментів, робочого місця під час роботи та після її закінчення. </a:t>
            </a:r>
            <a:endParaRPr lang="ru-RU" sz="2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uk-UA" b="1" dirty="0" smtClean="0"/>
              <a:t>Порядок обліку і контролю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301038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uk-UA" b="1" i="1" dirty="0" smtClean="0"/>
              <a:t> </a:t>
            </a:r>
            <a:r>
              <a:rPr lang="uk-UA" dirty="0" smtClean="0"/>
              <a:t> </a:t>
            </a:r>
            <a:r>
              <a:rPr lang="uk-UA" sz="3200" dirty="0" smtClean="0"/>
              <a:t>контроль відвідування, контроль теоретичної підготовки;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контроль самостійності при виконанні практичної підготовки;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контроль за дотриманням правил техніки безпеки й охорони праці, охайності в роботі;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контроль своєчасності й охайності виконання звіту;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виставлення оцінок кожному студенту. 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uk-UA" sz="4400" b="1" dirty="0" smtClean="0"/>
              <a:t>Методичні рекомендації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8686800" cy="5857892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номер і тему заняття; </a:t>
            </a:r>
            <a:endParaRPr lang="ru-RU" sz="2800" dirty="0" smtClean="0"/>
          </a:p>
          <a:p>
            <a:r>
              <a:rPr lang="uk-UA" sz="2800" dirty="0" smtClean="0"/>
              <a:t>- мету і завдання заняття;</a:t>
            </a:r>
            <a:endParaRPr lang="ru-RU" sz="2800" dirty="0" smtClean="0"/>
          </a:p>
          <a:p>
            <a:r>
              <a:rPr lang="uk-UA" sz="2800" dirty="0" smtClean="0"/>
              <a:t> - постановку завдання (опис конкретної ситуації); </a:t>
            </a:r>
            <a:endParaRPr lang="ru-RU" sz="2800" dirty="0" smtClean="0"/>
          </a:p>
          <a:p>
            <a:r>
              <a:rPr lang="uk-UA" sz="2800" dirty="0" smtClean="0"/>
              <a:t>- за потреби коротко основні відомості з теорії або лекційних занять,</a:t>
            </a:r>
            <a:endParaRPr lang="ru-RU" sz="2800" dirty="0" smtClean="0"/>
          </a:p>
          <a:p>
            <a:r>
              <a:rPr lang="uk-UA" sz="2800" dirty="0" smtClean="0"/>
              <a:t> - потрібні технічні засоби, наочність, довідковий матеріал тощо;</a:t>
            </a:r>
            <a:endParaRPr lang="ru-RU" sz="2800" dirty="0" smtClean="0"/>
          </a:p>
          <a:p>
            <a:r>
              <a:rPr lang="uk-UA" sz="2800" dirty="0" smtClean="0"/>
              <a:t> - вирішення типового завдання;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Методичні рекомендації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301038" cy="5500726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smtClean="0"/>
              <a:t>- </a:t>
            </a:r>
            <a:r>
              <a:rPr lang="uk-UA" sz="3200" dirty="0" smtClean="0"/>
              <a:t>аналіз одержаних результатів і можливих варіантів завдання та шляхів їх розв'язання;</a:t>
            </a:r>
            <a:endParaRPr lang="ru-RU" sz="3200" dirty="0" smtClean="0"/>
          </a:p>
          <a:p>
            <a:r>
              <a:rPr lang="uk-UA" sz="3200" dirty="0" smtClean="0"/>
              <a:t> - завдання для самостійної роботи;</a:t>
            </a:r>
            <a:endParaRPr lang="ru-RU" sz="3200" dirty="0" smtClean="0"/>
          </a:p>
          <a:p>
            <a:r>
              <a:rPr lang="uk-UA" sz="3200" dirty="0" smtClean="0"/>
              <a:t> - критерії оцінювання роботи студента на практичному занятті; </a:t>
            </a:r>
            <a:endParaRPr lang="ru-RU" sz="3200" dirty="0" smtClean="0"/>
          </a:p>
          <a:p>
            <a:r>
              <a:rPr lang="uk-UA" sz="3200" dirty="0" smtClean="0"/>
              <a:t>- контрольні питання; </a:t>
            </a:r>
            <a:endParaRPr lang="ru-RU" sz="3200" dirty="0" smtClean="0"/>
          </a:p>
          <a:p>
            <a:r>
              <a:rPr lang="uk-UA" sz="3200" dirty="0" smtClean="0"/>
              <a:t>- рекомендовану літературу та інші джерела інформації щодо теми, яка розглядається; </a:t>
            </a:r>
            <a:endParaRPr lang="ru-RU" sz="3200" dirty="0" smtClean="0"/>
          </a:p>
          <a:p>
            <a:r>
              <a:rPr lang="uk-UA" sz="3200" dirty="0" smtClean="0"/>
              <a:t>- додатки за потреби (довідковий матеріал, перелік завдань для самостійної роботи тощо).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0005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5300" b="1" dirty="0" smtClean="0"/>
              <a:t>Лабораторне </a:t>
            </a:r>
            <a:r>
              <a:rPr lang="uk-UA" sz="5300" b="1" dirty="0" smtClean="0"/>
              <a:t>заняття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4143428"/>
            <a:ext cx="9144000" cy="457200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000" dirty="0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Лабораторне заняття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8586758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i="1" dirty="0" smtClean="0"/>
              <a:t>   </a:t>
            </a:r>
            <a:r>
              <a:rPr lang="uk-UA" sz="2800" b="1" i="1" dirty="0" smtClean="0"/>
              <a:t>Лабораторне </a:t>
            </a:r>
            <a:r>
              <a:rPr lang="uk-UA" sz="2800" b="1" i="1" dirty="0" smtClean="0"/>
              <a:t>заняття включає: </a:t>
            </a:r>
            <a:endParaRPr lang="ru-RU" sz="2800" dirty="0" smtClean="0"/>
          </a:p>
          <a:p>
            <a:r>
              <a:rPr lang="uk-UA" dirty="0" smtClean="0"/>
              <a:t> </a:t>
            </a:r>
            <a:r>
              <a:rPr lang="uk-UA" sz="2800" dirty="0" smtClean="0"/>
              <a:t>проведення інструктажу з техніки безпеки;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проведення поточного контролю підготовки студентів до виконання конкретної лабораторної роботи;</a:t>
            </a:r>
            <a:endParaRPr lang="ru-RU" sz="2800" dirty="0" smtClean="0"/>
          </a:p>
          <a:p>
            <a:r>
              <a:rPr lang="uk-UA" sz="2800" dirty="0" smtClean="0"/>
              <a:t>виконання завдань теми заняття;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оформлення й індивідуальний звіт з виконаної роботи;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його захист;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оцінювання.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Лабораторне заняття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8586758" cy="5643578"/>
          </a:xfrm>
        </p:spPr>
        <p:txBody>
          <a:bodyPr>
            <a:normAutofit/>
          </a:bodyPr>
          <a:lstStyle/>
          <a:p>
            <a:r>
              <a:rPr lang="uk-UA" b="1" i="1" dirty="0" smtClean="0"/>
              <a:t>    </a:t>
            </a:r>
          </a:p>
          <a:p>
            <a:pPr>
              <a:lnSpc>
                <a:spcPct val="150000"/>
              </a:lnSpc>
              <a:buNone/>
            </a:pPr>
            <a:r>
              <a:rPr lang="uk-UA" sz="2800" b="1" i="1" dirty="0" smtClean="0"/>
              <a:t>    </a:t>
            </a:r>
            <a:r>
              <a:rPr lang="uk-UA" sz="3200" b="1" i="1" dirty="0" smtClean="0"/>
              <a:t>Типи лабораторних занять та методи їх проведення: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 </a:t>
            </a:r>
            <a:r>
              <a:rPr lang="uk-UA" sz="3200" dirty="0" smtClean="0"/>
              <a:t>традиційні лабораторні заняття;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uk-UA" sz="3200" dirty="0" smtClean="0"/>
              <a:t> </a:t>
            </a:r>
            <a:r>
              <a:rPr lang="uk-UA" sz="3200" dirty="0" smtClean="0"/>
              <a:t> </a:t>
            </a:r>
            <a:r>
              <a:rPr lang="uk-UA" sz="3200" dirty="0" smtClean="0"/>
              <a:t>дослідні лабораторні заняття. 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Лабораторне заняття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8586758" cy="564357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sz="2800" b="1" i="1" dirty="0" smtClean="0"/>
              <a:t>  </a:t>
            </a:r>
            <a:r>
              <a:rPr lang="uk-UA" sz="2800" b="1" i="1" dirty="0" smtClean="0"/>
              <a:t>Особливості традиційного лабораторного заняття: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мета </a:t>
            </a:r>
            <a:r>
              <a:rPr lang="uk-UA" sz="2800" dirty="0" smtClean="0"/>
              <a:t>роботи наперед точно визначена; </a:t>
            </a:r>
            <a:endParaRPr lang="ru-RU" sz="2800" dirty="0" smtClean="0"/>
          </a:p>
          <a:p>
            <a:r>
              <a:rPr lang="uk-UA" sz="2800" dirty="0" smtClean="0"/>
              <a:t>обладнання</a:t>
            </a:r>
            <a:r>
              <a:rPr lang="uk-UA" sz="2800" dirty="0" smtClean="0"/>
              <a:t>, прилади, інструменти наперед підібрані і в підготовленому вигляді запропоновані студентам;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методика та послідовність операції наперед точно відпрацьовані і зведені в інструктивно-методичну карту, підготовлені і форми звітної документації;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характером роботи є операції, що підтверджують закони, які студенти раніше вивчали;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результат, який повинен бути одержаний у роботі, відомий студентам. 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Лабораторне заняття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8586758" cy="5643578"/>
          </a:xfrm>
        </p:spPr>
        <p:txBody>
          <a:bodyPr>
            <a:normAutofit fontScale="92500" lnSpcReduction="10000"/>
          </a:bodyPr>
          <a:lstStyle/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Особливості </a:t>
            </a:r>
            <a:r>
              <a:rPr lang="uk-UA" sz="2800" b="1" i="1" dirty="0" err="1" smtClean="0"/>
              <a:t>досліднго</a:t>
            </a:r>
            <a:r>
              <a:rPr lang="uk-UA" sz="2800" b="1" i="1" dirty="0" smtClean="0"/>
              <a:t> (</a:t>
            </a:r>
            <a:r>
              <a:rPr lang="uk-UA" sz="2800" b="1" i="1" dirty="0" err="1" smtClean="0"/>
              <a:t>експериментальнго</a:t>
            </a:r>
            <a:r>
              <a:rPr lang="uk-UA" sz="2800" b="1" i="1" dirty="0" smtClean="0"/>
              <a:t>) </a:t>
            </a:r>
            <a:r>
              <a:rPr lang="uk-UA" sz="2800" b="1" i="1" dirty="0" err="1" smtClean="0"/>
              <a:t>лабораторнгозаняття</a:t>
            </a:r>
            <a:r>
              <a:rPr lang="uk-UA" sz="2800" b="1" i="1" dirty="0" smtClean="0"/>
              <a:t>: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визначення </a:t>
            </a:r>
            <a:r>
              <a:rPr lang="uk-UA" sz="2800" dirty="0" smtClean="0"/>
              <a:t>теми і мети роботи;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студенти </a:t>
            </a:r>
            <a:r>
              <a:rPr lang="uk-UA" sz="2800" dirty="0" smtClean="0"/>
              <a:t>самостійно під керівництвом викладача розробляють відповідні вимоги до виконання роботи;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прилади </a:t>
            </a:r>
            <a:r>
              <a:rPr lang="uk-UA" sz="2800" dirty="0" smtClean="0"/>
              <a:t>та інструменти, що зберігаються в лабораторії, видаються студентові на вимогу;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методику </a:t>
            </a:r>
            <a:r>
              <a:rPr lang="uk-UA" sz="2800" dirty="0" smtClean="0"/>
              <a:t>й послідовність роботи, форми фіксації її результатів розробляє сам студент під керівництвом викладача на основі досвіду, одержаного при виконанні проведених раніше робіт;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характер </a:t>
            </a:r>
            <a:r>
              <a:rPr lang="uk-UA" sz="2800" dirty="0" smtClean="0"/>
              <a:t>роботи - дослідження явищ з метою находження невідомих студентові явищ;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результат роботи студентові наперед невідомий.  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Форми роботи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586758" cy="5643578"/>
          </a:xfrm>
        </p:spPr>
        <p:txBody>
          <a:bodyPr>
            <a:normAutofit fontScale="92500" lnSpcReduction="20000"/>
          </a:bodyPr>
          <a:lstStyle/>
          <a:p>
            <a:r>
              <a:rPr lang="uk-UA" sz="3000" b="1" i="1" dirty="0" smtClean="0"/>
              <a:t>Індивідуальна: 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індивідуальні лабораторні роботи виконуються за індивідуальним планом (інструктивно-технологічною картою), тобто кожен студент одержує своє завдання, яке він повинен виконати незалежно від інших;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діяльність викладача при проведенні таких лабораторних занять полягає в уважному спостереженні за роботою студентів, особливо відстаючих, стежить, щоб вони працювали правильно;допомагає їм у потрібний момент;</a:t>
            </a:r>
            <a:endParaRPr lang="ru-RU" sz="3000" dirty="0" smtClean="0"/>
          </a:p>
          <a:p>
            <a:r>
              <a:rPr lang="uk-UA" sz="3000" dirty="0" smtClean="0"/>
              <a:t> </a:t>
            </a:r>
            <a:r>
              <a:rPr lang="uk-UA" sz="3000" dirty="0" smtClean="0"/>
              <a:t>переваги такого виду організації лабораторних занять, особливо в умовах виробництва очевидні, але вони мають і свої недоліки</a:t>
            </a:r>
            <a:r>
              <a:rPr lang="uk-UA" sz="3000" dirty="0" smtClean="0"/>
              <a:t>.</a:t>
            </a:r>
            <a:endParaRPr lang="ru-RU" sz="3000" dirty="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Форми роботи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586758" cy="5643578"/>
          </a:xfrm>
        </p:spPr>
        <p:txBody>
          <a:bodyPr>
            <a:normAutofit lnSpcReduction="10000"/>
          </a:bodyPr>
          <a:lstStyle/>
          <a:p>
            <a:r>
              <a:rPr lang="uk-UA" sz="2800" b="1" i="1" dirty="0" smtClean="0"/>
              <a:t>Групова: </a:t>
            </a:r>
            <a:endParaRPr lang="ru-RU" sz="2800" dirty="0" smtClean="0"/>
          </a:p>
          <a:p>
            <a:r>
              <a:rPr lang="uk-UA" sz="2800" dirty="0" smtClean="0"/>
              <a:t>виконання </a:t>
            </a:r>
            <a:r>
              <a:rPr lang="uk-UA" sz="2800" dirty="0" smtClean="0"/>
              <a:t>завдань лабораторної </a:t>
            </a:r>
            <a:r>
              <a:rPr lang="uk-UA" sz="2800" dirty="0" err="1" smtClean="0"/>
              <a:t>ороботи</a:t>
            </a:r>
            <a:r>
              <a:rPr lang="uk-UA" sz="2800" dirty="0" smtClean="0"/>
              <a:t> у невеликих за складом </a:t>
            </a:r>
            <a:r>
              <a:rPr lang="uk-UA" sz="2800" dirty="0" err="1" smtClean="0"/>
              <a:t>групахстудентів</a:t>
            </a:r>
            <a:r>
              <a:rPr lang="uk-UA" sz="2800" dirty="0" smtClean="0"/>
              <a:t>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під час проведення лабораторної роботи досягнення загальної мети відбувається спільними зусиллями членів групи;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така діяльність не ізолює студентів один від одного, а навпаки, дає змогу реалізувати природне прагнення до спілкування, взаємодопомоги і сприяє поглибленню знань, виробленню та закріпленню умінь та навичок;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у процесі групової діяльності зникає страх спілкування з викладачем; 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Форми роботи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586758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b="1" i="1" dirty="0" smtClean="0"/>
              <a:t>    Групова</a:t>
            </a:r>
            <a:r>
              <a:rPr lang="uk-UA" sz="2800" b="1" i="1" dirty="0" smtClean="0"/>
              <a:t>: </a:t>
            </a:r>
            <a:endParaRPr lang="ru-RU" sz="2800" dirty="0" smtClean="0"/>
          </a:p>
          <a:p>
            <a:r>
              <a:rPr lang="uk-UA" sz="2800" dirty="0" smtClean="0"/>
              <a:t>завдання </a:t>
            </a:r>
            <a:r>
              <a:rPr lang="uk-UA" sz="2800" dirty="0" smtClean="0"/>
              <a:t>лабораторної роботи виконується індивідуально, але з елементами взаємодопомоги;</a:t>
            </a:r>
            <a:endParaRPr lang="ru-RU" sz="2800" dirty="0" smtClean="0"/>
          </a:p>
          <a:p>
            <a:r>
              <a:rPr lang="uk-UA" sz="2800" dirty="0" smtClean="0"/>
              <a:t>виникає </a:t>
            </a:r>
            <a:r>
              <a:rPr lang="uk-UA" sz="2800" dirty="0" smtClean="0"/>
              <a:t>можливість учитися один в одного; </a:t>
            </a:r>
            <a:endParaRPr lang="ru-RU" sz="2800" dirty="0" smtClean="0"/>
          </a:p>
          <a:p>
            <a:r>
              <a:rPr lang="uk-UA" sz="2800" dirty="0" smtClean="0"/>
              <a:t>покращується </a:t>
            </a:r>
            <a:r>
              <a:rPr lang="uk-UA" sz="2800" dirty="0" smtClean="0"/>
              <a:t>контроль і корекція знань, адже студенти опитують один одного, разом працюють над виконанням завдань і вправ, перевіряють правильність виконання;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викладач оцінює результати навчання кожного члена групи</a:t>
            </a:r>
            <a:endParaRPr lang="ru-RU" sz="28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Форми роботи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586758" cy="5643578"/>
          </a:xfrm>
        </p:spPr>
        <p:txBody>
          <a:bodyPr>
            <a:normAutofit/>
          </a:bodyPr>
          <a:lstStyle/>
          <a:p>
            <a:r>
              <a:rPr lang="uk-UA" sz="2800" b="1" i="1" dirty="0" smtClean="0"/>
              <a:t> </a:t>
            </a:r>
            <a:r>
              <a:rPr lang="uk-UA" sz="2800" b="1" i="1" dirty="0" smtClean="0"/>
              <a:t>Фронтальна: </a:t>
            </a:r>
            <a:endParaRPr lang="ru-RU" sz="2800" dirty="0" smtClean="0"/>
          </a:p>
          <a:p>
            <a:r>
              <a:rPr lang="uk-UA" sz="2800" dirty="0" smtClean="0"/>
              <a:t>передбачає </a:t>
            </a:r>
            <a:r>
              <a:rPr lang="uk-UA" sz="2800" dirty="0" smtClean="0"/>
              <a:t>виконання ідентичних завдань при повному обладнанні: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для проведення фронтальних лабораторних практичних робіт всю роботу поділяють на окремі частини або </a:t>
            </a:r>
            <a:r>
              <a:rPr lang="uk-UA" sz="2800" dirty="0" smtClean="0"/>
              <a:t>етапи</a:t>
            </a:r>
            <a:r>
              <a:rPr lang="uk-UA" sz="2800" dirty="0" smtClean="0"/>
              <a:t>;</a:t>
            </a:r>
            <a:endParaRPr lang="ru-RU" sz="2800" dirty="0" smtClean="0"/>
          </a:p>
          <a:p>
            <a:r>
              <a:rPr lang="uk-UA" sz="2800" dirty="0" smtClean="0"/>
              <a:t>завдання </a:t>
            </a:r>
            <a:r>
              <a:rPr lang="uk-UA" sz="2800" dirty="0" smtClean="0"/>
              <a:t>виконують одночасно всі студенти групи. </a:t>
            </a:r>
            <a:endParaRPr lang="ru-RU" sz="2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Форми роботи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586758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b="1" i="1" dirty="0" smtClean="0"/>
              <a:t>    </a:t>
            </a:r>
            <a:r>
              <a:rPr lang="uk-UA" sz="2800" b="1" i="1" dirty="0" smtClean="0"/>
              <a:t>Ланками: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для роботи у ланках студенти розподіляються по декілька </a:t>
            </a:r>
            <a:r>
              <a:rPr lang="uk-UA" sz="2800" dirty="0" smtClean="0"/>
              <a:t>осіб. Уланці може бути від 2 до 5 студентів;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при комплектуванні ланок враховується успішність з предмету, ступінь мислення, комунікативні якості, здатність студента до самостійного виконання завдань;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ланки не повинні бути постійними, бо це може привести до виникнення груп різного рівня успішності</a:t>
            </a:r>
            <a:r>
              <a:rPr lang="uk-UA" sz="2800" dirty="0" smtClean="0"/>
              <a:t>; </a:t>
            </a:r>
            <a:endParaRPr lang="ru-RU" sz="28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Форми роботи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586758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b="1" i="1" dirty="0" smtClean="0"/>
              <a:t>    </a:t>
            </a:r>
            <a:r>
              <a:rPr lang="uk-UA" sz="2800" b="1" i="1" dirty="0" smtClean="0"/>
              <a:t>Ланками: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dirty="0" smtClean="0"/>
              <a:t> у </a:t>
            </a:r>
            <a:r>
              <a:rPr lang="uk-UA" sz="2800" dirty="0" smtClean="0"/>
              <a:t>кожній ланці визначається старший - ланковий.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dirty="0" smtClean="0"/>
              <a:t> </a:t>
            </a:r>
            <a:r>
              <a:rPr lang="uk-UA" sz="2800" dirty="0" smtClean="0"/>
              <a:t>кожна ланка, одержує завдання.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dirty="0" smtClean="0"/>
              <a:t> </a:t>
            </a:r>
            <a:r>
              <a:rPr lang="uk-UA" sz="2800" dirty="0" smtClean="0"/>
              <a:t>при відповідних перевагах роботи ланками в організації лабораторних є й недоліки. </a:t>
            </a:r>
            <a:endParaRPr lang="ru-RU" sz="2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400" b="1" dirty="0" smtClean="0"/>
              <a:t>Призначення лабораторного заняття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r>
              <a:rPr lang="uk-UA" sz="3200" dirty="0" smtClean="0"/>
              <a:t>формувати професійні вміння та навички;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вміння застосовувати знання на практиці;</a:t>
            </a:r>
            <a:endParaRPr lang="ru-RU" sz="3200" dirty="0" smtClean="0"/>
          </a:p>
          <a:p>
            <a:r>
              <a:rPr lang="uk-UA" sz="3200" dirty="0" smtClean="0"/>
              <a:t> дослідження </a:t>
            </a:r>
            <a:r>
              <a:rPr lang="uk-UA" sz="3200" dirty="0" smtClean="0"/>
              <a:t>наукових гіпотез. 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uk-UA" sz="4400" b="1" dirty="0" smtClean="0"/>
              <a:t>Вимоги до лабораторної роботи: 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857892"/>
          </a:xfrm>
        </p:spPr>
        <p:txBody>
          <a:bodyPr>
            <a:normAutofit/>
          </a:bodyPr>
          <a:lstStyle/>
          <a:p>
            <a:r>
              <a:rPr lang="uk-UA" sz="2800" dirty="0" smtClean="0"/>
              <a:t> раціональне </a:t>
            </a:r>
            <a:r>
              <a:rPr lang="uk-UA" sz="2800" dirty="0" smtClean="0"/>
              <a:t>обладнання робочих місць, забезпеченість необхідним обладнанням, інструментами, інструктажем, матеріалом, який необхідний для проведення робіт;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дотримання правил техніки безпеки та охорони праці;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систематична перевірка надійності і комплектності обладнання;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наявність на кожному місці розроблених інструкцій, необхідної літератури, бланків звітної документації. 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uk-UA" sz="4400" b="1" dirty="0" smtClean="0"/>
              <a:t>Якісні характеристики: 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857892"/>
          </a:xfrm>
        </p:spPr>
        <p:txBody>
          <a:bodyPr>
            <a:normAutofit/>
          </a:bodyPr>
          <a:lstStyle/>
          <a:p>
            <a:r>
              <a:rPr lang="uk-UA" sz="2800" dirty="0" smtClean="0"/>
              <a:t> </a:t>
            </a:r>
            <a:r>
              <a:rPr lang="uk-UA" sz="2800" dirty="0" smtClean="0"/>
              <a:t>обладнання робочих місць повинні забезпечувати виконання роботи кожним студентом;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засвоєння студентами необхідної теоретичної інформації; </a:t>
            </a:r>
            <a:endParaRPr lang="ru-RU" sz="2800" dirty="0" smtClean="0"/>
          </a:p>
          <a:p>
            <a:r>
              <a:rPr lang="uk-UA" sz="2800" dirty="0" smtClean="0"/>
              <a:t>засвоєння </a:t>
            </a:r>
            <a:r>
              <a:rPr lang="uk-UA" sz="2800" dirty="0" smtClean="0"/>
              <a:t>студентами правил охорони праці і техніки безпеки, прийомів роботи з інструментами й обладнанням;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свідомість дій студентів, розуміння ними безпосереднього зв'язку між теорією і виконуваною роботою;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оформлення лабораторної роботи проводиться у лабораторії.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uk-UA" sz="4400" b="1" dirty="0" smtClean="0"/>
              <a:t>Порядок обліку та контролю: 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8578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dirty="0" smtClean="0"/>
              <a:t> </a:t>
            </a:r>
            <a:r>
              <a:rPr lang="uk-UA" sz="2800" dirty="0" smtClean="0"/>
              <a:t>автоматизований контроль;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dirty="0" smtClean="0"/>
              <a:t> </a:t>
            </a:r>
            <a:r>
              <a:rPr lang="uk-UA" sz="2800" dirty="0" smtClean="0"/>
              <a:t>тестовий контроль; 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dirty="0" smtClean="0"/>
              <a:t> </a:t>
            </a:r>
            <a:r>
              <a:rPr lang="uk-UA" sz="2800" dirty="0" smtClean="0"/>
              <a:t>непідготовлені студенти до виконання лабораторних робіт не допускаються;</a:t>
            </a:r>
            <a:endParaRPr lang="ru-RU" sz="2800" dirty="0" smtClean="0"/>
          </a:p>
          <a:p>
            <a:pPr>
              <a:lnSpc>
                <a:spcPct val="150000"/>
              </a:lnSpc>
            </a:pPr>
            <a:r>
              <a:rPr lang="uk-UA" sz="2800" dirty="0" smtClean="0"/>
              <a:t> </a:t>
            </a:r>
            <a:r>
              <a:rPr lang="uk-UA" sz="2800" dirty="0" smtClean="0"/>
              <a:t>при роботі групами слід вибрати старшого (бригадира).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>Методичні рекомендації до лабораторного заняття повинні мати такі елементи</a:t>
            </a:r>
            <a:r>
              <a:rPr lang="uk-UA" sz="4400" i="1" dirty="0" smtClean="0"/>
              <a:t>:</a:t>
            </a:r>
            <a:r>
              <a:rPr lang="uk-UA" sz="4400" dirty="0" smtClean="0"/>
              <a:t>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8578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ru-RU" sz="2800" dirty="0" smtClean="0"/>
          </a:p>
          <a:p>
            <a:r>
              <a:rPr lang="uk-UA" sz="2800" dirty="0" smtClean="0"/>
              <a:t>- номер і тему лабораторного заняття; </a:t>
            </a:r>
            <a:endParaRPr lang="ru-RU" sz="2800" dirty="0" smtClean="0"/>
          </a:p>
          <a:p>
            <a:r>
              <a:rPr lang="uk-UA" sz="2800" dirty="0" smtClean="0"/>
              <a:t>- мету і завдання, які вирішуються в процесі виконання лабораторного заняття; </a:t>
            </a:r>
            <a:endParaRPr lang="ru-RU" sz="2800" dirty="0" smtClean="0"/>
          </a:p>
          <a:p>
            <a:r>
              <a:rPr lang="uk-UA" sz="2800" dirty="0" smtClean="0"/>
              <a:t>- за потреби коротко основні відомості з теорії або лекційних занять;</a:t>
            </a:r>
            <a:endParaRPr lang="ru-RU" sz="2800" dirty="0" smtClean="0"/>
          </a:p>
          <a:p>
            <a:r>
              <a:rPr lang="uk-UA" sz="2800" dirty="0" smtClean="0"/>
              <a:t>- опис лабораторної установки (об'єкта спостереження) та вимірювальної апаратури; </a:t>
            </a:r>
            <a:endParaRPr lang="ru-RU" sz="2800" dirty="0" smtClean="0"/>
          </a:p>
          <a:p>
            <a:r>
              <a:rPr lang="uk-UA" sz="2800" dirty="0" smtClean="0"/>
              <a:t> - порядок виконання роботи та дотримання техніки безпеки; - порядок обробки результатів замірів (спостережень); 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>Методичні рекомендації до лабораторного заняття повинні мати такі елементи</a:t>
            </a:r>
            <a:r>
              <a:rPr lang="uk-UA" sz="4400" i="1" dirty="0" smtClean="0"/>
              <a:t>:</a:t>
            </a:r>
            <a:r>
              <a:rPr lang="uk-UA" sz="4400" dirty="0" smtClean="0"/>
              <a:t>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8578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ru-RU" sz="2800" dirty="0" smtClean="0"/>
          </a:p>
          <a:p>
            <a:r>
              <a:rPr lang="uk-UA" sz="2800" dirty="0" smtClean="0"/>
              <a:t>- </a:t>
            </a:r>
            <a:r>
              <a:rPr lang="uk-UA" sz="2800" dirty="0" smtClean="0"/>
              <a:t>порядок </a:t>
            </a:r>
            <a:r>
              <a:rPr lang="uk-UA" sz="2800" dirty="0" smtClean="0"/>
              <a:t>оформлення та захисту викопаної лабораторної о заняття, критерії оцінювання; - контрольні питання; </a:t>
            </a:r>
            <a:endParaRPr lang="ru-RU" sz="2800" dirty="0" smtClean="0"/>
          </a:p>
          <a:p>
            <a:r>
              <a:rPr lang="uk-UA" sz="2800" dirty="0" smtClean="0"/>
              <a:t>- рекомендована література та інші джерела інформації щодо теми, яка розглядається;</a:t>
            </a:r>
            <a:endParaRPr lang="ru-RU" sz="2800" dirty="0" smtClean="0"/>
          </a:p>
          <a:p>
            <a:r>
              <a:rPr lang="uk-UA" sz="2800" dirty="0" smtClean="0"/>
              <a:t> - особливу увагу треба звернути на дотримання вимог техніки безпеки під час виконання лабораторних </a:t>
            </a:r>
            <a:r>
              <a:rPr lang="uk-UA" sz="2800" dirty="0" smtClean="0"/>
              <a:t>занять.</a:t>
            </a:r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>Проведення лабораторних і практичних занять</a:t>
            </a:r>
            <a:r>
              <a:rPr lang="uk-UA" sz="4400" dirty="0" smtClean="0"/>
              <a:t>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85789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у ході лабораторних і практичних робіт студенти виконують різні практичні дії;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основою успішного виконання практичних дій є вміле керівництво роботою з боку викладача, яке здійснюється завдяки інструктуванню студентів протягом всього заняття;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інструктаж - це діяльність викладача, спрямована на організацію, коригування та вдосконалення навчально-практичної роботи, необхідна для засвоєння знань, умінь і навичок, передбачених програмою. </a:t>
            </a:r>
            <a:endParaRPr lang="ru-RU" sz="28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Autofit/>
          </a:bodyPr>
          <a:lstStyle/>
          <a:p>
            <a:r>
              <a:rPr lang="uk-UA" sz="4000" b="1" i="1" dirty="0" smtClean="0"/>
              <a:t>Проведення лабораторних і практичних занять</a:t>
            </a:r>
            <a:r>
              <a:rPr lang="uk-UA" sz="4400" dirty="0" smtClean="0"/>
              <a:t>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85789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у ході лабораторних і практичних робіт студенти виконують різні практичні дії;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основою успішного виконання практичних дій є вміле керівництво роботою з боку викладача, яке здійснюється завдяки інструктуванню студентів протягом всього заняття;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інструктаж - це діяльність викладача, спрямована на організацію, коригування та вдосконалення навчально-практичної роботи, необхідна для засвоєння знань, умінь і навичок, передбачених програмою. </a:t>
            </a:r>
            <a:endParaRPr lang="ru-RU" sz="2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Види інструктажів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uk-UA" dirty="0" smtClean="0">
                <a:sym typeface="Symbol"/>
              </a:rPr>
              <a:t> </a:t>
            </a:r>
            <a:r>
              <a:rPr lang="uk-UA" sz="3200" dirty="0" smtClean="0"/>
              <a:t>вступний</a:t>
            </a:r>
            <a:r>
              <a:rPr lang="uk-UA" sz="3200" dirty="0" smtClean="0"/>
              <a:t>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поточний; </a:t>
            </a:r>
            <a:endParaRPr lang="ru-RU" sz="3200" dirty="0" smtClean="0"/>
          </a:p>
          <a:p>
            <a:r>
              <a:rPr lang="uk-UA" sz="3200" dirty="0" smtClean="0"/>
              <a:t> </a:t>
            </a:r>
            <a:r>
              <a:rPr lang="uk-UA" sz="3200" dirty="0" smtClean="0"/>
              <a:t>заключний. 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Вступний інструктаж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i="1" dirty="0" smtClean="0"/>
              <a:t> </a:t>
            </a:r>
          </a:p>
          <a:p>
            <a:pPr>
              <a:buNone/>
            </a:pPr>
            <a:r>
              <a:rPr lang="uk-UA" i="1" dirty="0" smtClean="0"/>
              <a:t> </a:t>
            </a:r>
            <a:r>
              <a:rPr lang="uk-UA" i="1" dirty="0" smtClean="0"/>
              <a:t>Під час проведення вступного інструктажу викладач має на меті: </a:t>
            </a:r>
            <a:endParaRPr lang="ru-RU" dirty="0" smtClean="0"/>
          </a:p>
          <a:p>
            <a:r>
              <a:rPr lang="uk-UA" dirty="0" smtClean="0"/>
              <a:t>перевірити </a:t>
            </a:r>
            <a:r>
              <a:rPr lang="uk-UA" dirty="0" smtClean="0"/>
              <a:t>засвоєння теоретичного матеріалу з даного питання, мобілізувати опорні знання для успішного заняття; </a:t>
            </a:r>
            <a:endParaRPr lang="ru-RU" dirty="0" smtClean="0"/>
          </a:p>
          <a:p>
            <a:r>
              <a:rPr lang="uk-UA" dirty="0" smtClean="0"/>
              <a:t> </a:t>
            </a:r>
            <a:r>
              <a:rPr lang="uk-UA" dirty="0" smtClean="0"/>
              <a:t>підготувати студентів до самостійної роботи; </a:t>
            </a:r>
            <a:endParaRPr lang="ru-RU" dirty="0" smtClean="0"/>
          </a:p>
          <a:p>
            <a:r>
              <a:rPr lang="uk-UA" dirty="0" smtClean="0"/>
              <a:t> </a:t>
            </a:r>
            <a:r>
              <a:rPr lang="uk-UA" dirty="0" smtClean="0"/>
              <a:t>повідомити тему, мету і послідовність виконання завдання; </a:t>
            </a:r>
            <a:endParaRPr lang="ru-RU" dirty="0" smtClean="0"/>
          </a:p>
          <a:p>
            <a:r>
              <a:rPr lang="uk-UA" dirty="0" smtClean="0"/>
              <a:t> </a:t>
            </a:r>
            <a:r>
              <a:rPr lang="uk-UA" dirty="0" smtClean="0"/>
              <a:t>ознайомити з </a:t>
            </a:r>
            <a:r>
              <a:rPr lang="uk-UA" dirty="0" smtClean="0"/>
              <a:t>інструктивно-технологічною картою</a:t>
            </a:r>
            <a:r>
              <a:rPr lang="uk-UA" dirty="0" smtClean="0"/>
              <a:t>;</a:t>
            </a:r>
            <a:endParaRPr lang="ru-RU" dirty="0" smtClean="0"/>
          </a:p>
          <a:p>
            <a:r>
              <a:rPr lang="uk-UA" dirty="0" smtClean="0"/>
              <a:t> </a:t>
            </a:r>
            <a:r>
              <a:rPr lang="uk-UA" dirty="0" smtClean="0"/>
              <a:t>дати вказівки, як і коли користуватися обладнанням, приладами, посібниками;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Вступний інструктаж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i="1" dirty="0" smtClean="0"/>
              <a:t> </a:t>
            </a:r>
          </a:p>
          <a:p>
            <a:pPr>
              <a:buNone/>
            </a:pPr>
            <a:r>
              <a:rPr lang="uk-UA" sz="2800" i="1" dirty="0" smtClean="0"/>
              <a:t> </a:t>
            </a:r>
            <a:r>
              <a:rPr lang="uk-UA" sz="2800" i="1" dirty="0" smtClean="0"/>
              <a:t>Під час проведення вступного інструктажу викладач має на меті: </a:t>
            </a:r>
            <a:endParaRPr lang="ru-RU" sz="2800" dirty="0" smtClean="0"/>
          </a:p>
          <a:p>
            <a:r>
              <a:rPr lang="uk-UA" sz="2800" dirty="0" smtClean="0"/>
              <a:t>при проведенні вступного інструктажу викладач знайомить студентів з правилами техніки безпеки, пояснює, як вести записи, розрахунки, креслити графіки тощо;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необхідно пояснити, як вести підготовку матеріалів та оформити звіт про виконану роботу;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у цій частині заняття викладач перевіряє наявність зошитів для лабораторних і практичних занять. 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Поточний інструктаж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i="1" dirty="0" smtClean="0"/>
              <a:t>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 </a:t>
            </a:r>
            <a:r>
              <a:rPr lang="uk-UA" sz="2800" dirty="0" smtClean="0"/>
              <a:t>ведеться в ході роботи, здійснюється під час виконання завдань студентами; </a:t>
            </a:r>
            <a:r>
              <a:rPr lang="uk-UA" sz="2800" dirty="0" smtClean="0">
                <a:sym typeface="Symbol"/>
              </a:rPr>
              <a:t></a:t>
            </a:r>
            <a:r>
              <a:rPr lang="uk-UA" sz="2800" dirty="0" smtClean="0"/>
              <a:t> такий інструктаж може бути індивідуальним або груповим;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при такому інструктуванні викладачеві не слід займатися однією ланкою чи студентом і не бачити всієї групи;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не можна перетворювати допомогу в підказування;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якщо </a:t>
            </a:r>
            <a:r>
              <a:rPr lang="uk-UA" sz="2800" dirty="0" smtClean="0"/>
              <a:t>у студентів </a:t>
            </a:r>
            <a:r>
              <a:rPr lang="uk-UA" sz="2800" dirty="0" smtClean="0"/>
              <a:t>виникли труднощі, то викладачеві потрібно шляхом уточнюючих питань домогтися того, щоб вони вияснили причини такої ситуації і знайшли шляхи виходу з нього.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Заключний інструктаж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i="1" dirty="0" smtClean="0"/>
              <a:t> </a:t>
            </a: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проводиться після виконання завдання всіма студентами;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при цьому викладач аналізує роботу всієї групи, ланок і окремих студентів; </a:t>
            </a:r>
            <a:endParaRPr lang="ru-RU" sz="2800" dirty="0" smtClean="0"/>
          </a:p>
          <a:p>
            <a:r>
              <a:rPr lang="uk-UA" sz="2800" dirty="0" smtClean="0"/>
              <a:t> </a:t>
            </a:r>
            <a:r>
              <a:rPr lang="uk-UA" sz="2800" dirty="0" smtClean="0"/>
              <a:t>звертає увагу на успіхи чи окремі невдачі, на відхилення в роботі від </a:t>
            </a:r>
            <a:r>
              <a:rPr lang="uk-UA" sz="2800" dirty="0" err="1" smtClean="0"/>
              <a:t>інструктивно</a:t>
            </a:r>
            <a:r>
              <a:rPr lang="uk-UA" sz="2800" dirty="0" smtClean="0"/>
              <a:t> - </a:t>
            </a:r>
            <a:r>
              <a:rPr lang="uk-UA" sz="2800" dirty="0" smtClean="0"/>
              <a:t>методичної карти тощо. </a:t>
            </a: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/>
              <a:t>На успішне проведення лабораторних і практичних занять впливають такі фактори: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- </a:t>
            </a:r>
            <a:r>
              <a:rPr lang="uk-UA" dirty="0" smtClean="0"/>
              <a:t>якісне складання навчально-методичної карти (плану) заняття; </a:t>
            </a:r>
            <a:endParaRPr lang="ru-RU" dirty="0" smtClean="0"/>
          </a:p>
          <a:p>
            <a:r>
              <a:rPr lang="uk-UA" dirty="0" smtClean="0"/>
              <a:t>- наявність для студентів </a:t>
            </a:r>
            <a:r>
              <a:rPr lang="uk-UA" dirty="0" err="1" smtClean="0"/>
              <a:t>інструктивно-методичноїкарти</a:t>
            </a:r>
            <a:r>
              <a:rPr lang="uk-UA" dirty="0" smtClean="0"/>
              <a:t> заняття;</a:t>
            </a:r>
            <a:endParaRPr lang="ru-RU" dirty="0" smtClean="0"/>
          </a:p>
          <a:p>
            <a:r>
              <a:rPr lang="uk-UA" dirty="0" smtClean="0"/>
              <a:t> - безпосереднє знання викладачем виробничої діяльності, її технологічних особливостей (якщо робота виконується в умовах виробництва).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821</TotalTime>
  <Words>3260</Words>
  <Application>Microsoft Office PowerPoint</Application>
  <PresentationFormat>Экран (4:3)</PresentationFormat>
  <Paragraphs>419</Paragraphs>
  <Slides>74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75" baseType="lpstr">
      <vt:lpstr>Поток</vt:lpstr>
      <vt:lpstr> Основні форми аудиторних навчальних занять </vt:lpstr>
      <vt:lpstr>Основними формами аудиторних навчальних занять є:</vt:lpstr>
      <vt:lpstr>Лекція ( від. латинського lectio) </vt:lpstr>
      <vt:lpstr>Основні типи лекційних занять:  </vt:lpstr>
      <vt:lpstr>Основні вимоги до лекції : </vt:lpstr>
      <vt:lpstr>           Якісні характеристики:  </vt:lpstr>
      <vt:lpstr>         Вимоги до конспекту лекцій: </vt:lpstr>
      <vt:lpstr>Кожна лекція повинна мати такі елементи: </vt:lpstr>
      <vt:lpstr>Існують таки види лекцій:</vt:lpstr>
      <vt:lpstr>     Лекція-бесіда(діалог з аудиторією): </vt:lpstr>
      <vt:lpstr>Слайд 11</vt:lpstr>
      <vt:lpstr>     Лекція-дискусія:  </vt:lpstr>
      <vt:lpstr>Слайд 13</vt:lpstr>
      <vt:lpstr>Слайд 14</vt:lpstr>
      <vt:lpstr>     Проблемна лекція: </vt:lpstr>
      <vt:lpstr>     Проблемна лекція: </vt:lpstr>
      <vt:lpstr>     Лекція – консультація:</vt:lpstr>
      <vt:lpstr>     Прес - конференція</vt:lpstr>
      <vt:lpstr>     Структура лекції:</vt:lpstr>
      <vt:lpstr>     Структура лекції:</vt:lpstr>
      <vt:lpstr>     Структура лекції:</vt:lpstr>
      <vt:lpstr>     Структура лекції:</vt:lpstr>
      <vt:lpstr>     Методи навчання</vt:lpstr>
      <vt:lpstr>Семінарське заняття </vt:lpstr>
      <vt:lpstr>Типи семінарських занять  </vt:lpstr>
      <vt:lpstr>Типи семінарських занять  </vt:lpstr>
      <vt:lpstr>Типи семінарських занять  </vt:lpstr>
      <vt:lpstr>Типи семінарських занять  </vt:lpstr>
      <vt:lpstr>Типи семінарських занять  </vt:lpstr>
      <vt:lpstr>Типи семінарських занять  </vt:lpstr>
      <vt:lpstr>Призначення симинарських занять: </vt:lpstr>
      <vt:lpstr>Вимоги до симинарських занять: </vt:lpstr>
      <vt:lpstr>Якісні характеристики: </vt:lpstr>
      <vt:lpstr>   Викладач під час проведення семінарського заняття здійснює: </vt:lpstr>
      <vt:lpstr>   Структура семінарського заняття: </vt:lpstr>
      <vt:lpstr>   Структура семінарського заняття: </vt:lpstr>
      <vt:lpstr>   Структура семінарського заняття: </vt:lpstr>
      <vt:lpstr>      Вимоги до методичних рекомендацій щодо проведення семінарського заняття: </vt:lpstr>
      <vt:lpstr>      Вимоги до методичних рекомендацій щодо проведення семінарського заняття: </vt:lpstr>
      <vt:lpstr>      Практичне заняття   </vt:lpstr>
      <vt:lpstr>      Практичне заняття включає: </vt:lpstr>
      <vt:lpstr>        Форми організаційної роботи на практичних заняттях:  </vt:lpstr>
      <vt:lpstr>      Методи практичного заняття: </vt:lpstr>
      <vt:lpstr>      Призначення практичного заняття: </vt:lpstr>
      <vt:lpstr>      Вимоги до практичного заняття: </vt:lpstr>
      <vt:lpstr>      Якісні характеристики практичного заняття: </vt:lpstr>
      <vt:lpstr>Порядок обліку і контролю</vt:lpstr>
      <vt:lpstr>Методичні рекомендації:</vt:lpstr>
      <vt:lpstr>Методичні рекомендації</vt:lpstr>
      <vt:lpstr>      Лабораторне заняття   </vt:lpstr>
      <vt:lpstr>Лабораторне заняття</vt:lpstr>
      <vt:lpstr>Лабораторне заняття</vt:lpstr>
      <vt:lpstr>Лабораторне заняття</vt:lpstr>
      <vt:lpstr>Лабораторне заняття</vt:lpstr>
      <vt:lpstr>Форми роботи</vt:lpstr>
      <vt:lpstr>Форми роботи</vt:lpstr>
      <vt:lpstr>Форми роботи</vt:lpstr>
      <vt:lpstr>Форми роботи</vt:lpstr>
      <vt:lpstr>Форми роботи</vt:lpstr>
      <vt:lpstr>Форми роботи</vt:lpstr>
      <vt:lpstr>Призначення лабораторного заняття</vt:lpstr>
      <vt:lpstr>Вимоги до лабораторної роботи: </vt:lpstr>
      <vt:lpstr>Якісні характеристики: </vt:lpstr>
      <vt:lpstr>Порядок обліку та контролю: </vt:lpstr>
      <vt:lpstr>Методичні рекомендації до лабораторного заняття повинні мати такі елементи: </vt:lpstr>
      <vt:lpstr>Методичні рекомендації до лабораторного заняття повинні мати такі елементи: </vt:lpstr>
      <vt:lpstr>Проведення лабораторних і практичних занять </vt:lpstr>
      <vt:lpstr>Проведення лабораторних і практичних занять </vt:lpstr>
      <vt:lpstr>Види інструктажів</vt:lpstr>
      <vt:lpstr>Вступний інструктаж</vt:lpstr>
      <vt:lpstr>Вступний інструктаж</vt:lpstr>
      <vt:lpstr>Поточний інструктаж</vt:lpstr>
      <vt:lpstr>Заключний інструктаж</vt:lpstr>
      <vt:lpstr>На успішне проведення лабораторних і практичних занять впливають такі фактори: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</dc:title>
  <dc:creator>Светлана</dc:creator>
  <cp:lastModifiedBy>Admin</cp:lastModifiedBy>
  <cp:revision>93</cp:revision>
  <dcterms:created xsi:type="dcterms:W3CDTF">2010-04-04T17:46:43Z</dcterms:created>
  <dcterms:modified xsi:type="dcterms:W3CDTF">2017-03-26T20:49:20Z</dcterms:modified>
</cp:coreProperties>
</file>